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65" r:id="rId3"/>
    <p:sldId id="278" r:id="rId4"/>
    <p:sldId id="277" r:id="rId5"/>
    <p:sldId id="305" r:id="rId6"/>
    <p:sldId id="285" r:id="rId7"/>
    <p:sldId id="289" r:id="rId8"/>
    <p:sldId id="298" r:id="rId9"/>
    <p:sldId id="296" r:id="rId10"/>
    <p:sldId id="299" r:id="rId11"/>
    <p:sldId id="306" r:id="rId12"/>
    <p:sldId id="30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 van Meurs" initials="MvM" lastIdx="1" clrIdx="0">
    <p:extLst>
      <p:ext uri="{19B8F6BF-5375-455C-9EA6-DF929625EA0E}">
        <p15:presenceInfo xmlns:p15="http://schemas.microsoft.com/office/powerpoint/2012/main" userId="S::M.vanMeurs@jeugdbeschermingwest.nl::32d91a2a-4062-4cdf-9fad-9fdaf73c6a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FF"/>
    <a:srgbClr val="343434"/>
    <a:srgbClr val="548393"/>
    <a:srgbClr val="80AEC1"/>
    <a:srgbClr val="EE8A4C"/>
    <a:srgbClr val="C3E5FF"/>
    <a:srgbClr val="E77A39"/>
    <a:srgbClr val="D8233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/>
    <p:restoredTop sz="94626"/>
  </p:normalViewPr>
  <p:slideViewPr>
    <p:cSldViewPr snapToGrid="0" snapToObjects="1">
      <p:cViewPr varScale="1">
        <p:scale>
          <a:sx n="57" d="100"/>
          <a:sy n="57" d="100"/>
        </p:scale>
        <p:origin x="1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4T20:31:34.87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71064-BF4E-9C44-AFF4-430EBAC77BA0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88A44-47D0-CC49-BDD2-448EA886F9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32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8A44-47D0-CC49-BDD2-448EA886F9A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479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88A44-47D0-CC49-BDD2-448EA886F9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9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8A44-47D0-CC49-BDD2-448EA886F9A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40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8A44-47D0-CC49-BDD2-448EA886F9A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69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88A44-47D0-CC49-BDD2-448EA886F9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81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8A44-47D0-CC49-BDD2-448EA886F9A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93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8A44-47D0-CC49-BDD2-448EA886F9A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963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8A44-47D0-CC49-BDD2-448EA886F9A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02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8A44-47D0-CC49-BDD2-448EA886F9A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405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8A44-47D0-CC49-BDD2-448EA886F9A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18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77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72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48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0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2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9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5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45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89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20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38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BDBD-3683-F449-BD2D-CFAB23242771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D068-1554-C44C-A1B0-FCC0F0390D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08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E2F8E2A-607F-1140-AEFE-63C5246ECEDD}"/>
              </a:ext>
            </a:extLst>
          </p:cNvPr>
          <p:cNvSpPr/>
          <p:nvPr/>
        </p:nvSpPr>
        <p:spPr>
          <a:xfrm>
            <a:off x="0" y="1632857"/>
            <a:ext cx="9144000" cy="5225143"/>
          </a:xfrm>
          <a:prstGeom prst="rect">
            <a:avLst/>
          </a:prstGeom>
          <a:solidFill>
            <a:srgbClr val="80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C3E5FF"/>
              </a:solidFill>
            </a:endParaRPr>
          </a:p>
        </p:txBody>
      </p:sp>
      <p:pic>
        <p:nvPicPr>
          <p:cNvPr id="4" name="Picture 7" descr="logo_jbw_corporate_rechts.eps">
            <a:extLst>
              <a:ext uri="{FF2B5EF4-FFF2-40B4-BE49-F238E27FC236}">
                <a16:creationId xmlns:a16="http://schemas.microsoft.com/office/drawing/2014/main" id="{CA5BCBD0-5AA2-2144-B73C-F3C70B58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424543"/>
            <a:ext cx="3229591" cy="10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DA37192E-0664-A742-B09D-AB6F5081862D}"/>
              </a:ext>
            </a:extLst>
          </p:cNvPr>
          <p:cNvSpPr/>
          <p:nvPr/>
        </p:nvSpPr>
        <p:spPr>
          <a:xfrm>
            <a:off x="2764971" y="2460171"/>
            <a:ext cx="3614058" cy="3614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91DB06-1439-7546-A3CC-97BD62AC2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106" y="2662360"/>
            <a:ext cx="2544188" cy="32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8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8ED9214-6DFE-5943-A0DE-6D3AE3FD5356}"/>
              </a:ext>
            </a:extLst>
          </p:cNvPr>
          <p:cNvSpPr/>
          <p:nvPr/>
        </p:nvSpPr>
        <p:spPr>
          <a:xfrm>
            <a:off x="0" y="1632857"/>
            <a:ext cx="9144000" cy="5225143"/>
          </a:xfrm>
          <a:prstGeom prst="rect">
            <a:avLst/>
          </a:prstGeom>
          <a:solidFill>
            <a:srgbClr val="C3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C3E5FF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A6C64D9-6D60-7042-AAA6-E30F82B3227A}"/>
              </a:ext>
            </a:extLst>
          </p:cNvPr>
          <p:cNvSpPr/>
          <p:nvPr/>
        </p:nvSpPr>
        <p:spPr>
          <a:xfrm>
            <a:off x="539828" y="3305002"/>
            <a:ext cx="3803091" cy="17704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 dirty="0"/>
              <a:t>In de derde en laatste fase borgen we de </a:t>
            </a:r>
            <a:r>
              <a:rPr lang="nl-NL" sz="2800" dirty="0">
                <a:latin typeface="Monly Lite" panose="020B0806030504020204" pitchFamily="34" charset="0"/>
              </a:rPr>
              <a:t>duurzame veiligheid </a:t>
            </a:r>
            <a:r>
              <a:rPr lang="nl-NL" dirty="0"/>
              <a:t>door: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4BC4615-6A97-6E41-A887-2FB674BCF967}"/>
              </a:ext>
            </a:extLst>
          </p:cNvPr>
          <p:cNvSpPr txBox="1"/>
          <p:nvPr/>
        </p:nvSpPr>
        <p:spPr>
          <a:xfrm>
            <a:off x="1334022" y="164195"/>
            <a:ext cx="719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80AEC1"/>
                </a:solidFill>
                <a:latin typeface="Monly Lite" panose="020B0806030504020204" pitchFamily="34" charset="0"/>
              </a:rPr>
              <a:t>GEZINSGERICHTE AANPAK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A6D14E0-AC59-2345-92E1-8ED2021AD151}"/>
              </a:ext>
            </a:extLst>
          </p:cNvPr>
          <p:cNvSpPr/>
          <p:nvPr/>
        </p:nvSpPr>
        <p:spPr>
          <a:xfrm>
            <a:off x="600971" y="3155885"/>
            <a:ext cx="3240000" cy="77118"/>
          </a:xfrm>
          <a:prstGeom prst="rect">
            <a:avLst/>
          </a:prstGeom>
          <a:solidFill>
            <a:srgbClr val="80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80AEC1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C7B4473-8AC3-F343-A560-2198C2A5A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828" y="608898"/>
            <a:ext cx="715635" cy="5958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2D54188-E144-2049-93EA-DB76AE23C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90" y="1349962"/>
            <a:ext cx="2845837" cy="180715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4336508-62FF-304C-8A0B-8558E9B5F846}"/>
              </a:ext>
            </a:extLst>
          </p:cNvPr>
          <p:cNvSpPr txBox="1"/>
          <p:nvPr/>
        </p:nvSpPr>
        <p:spPr>
          <a:xfrm>
            <a:off x="5839629" y="4729334"/>
            <a:ext cx="719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80AEC1"/>
                </a:solidFill>
                <a:latin typeface="Monly Lite" panose="020B0806030504020204" pitchFamily="34" charset="0"/>
              </a:rPr>
              <a:t>Fase 3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683D8B4-6964-DB43-AEFB-E7E2365E21D3}"/>
              </a:ext>
            </a:extLst>
          </p:cNvPr>
          <p:cNvSpPr/>
          <p:nvPr/>
        </p:nvSpPr>
        <p:spPr>
          <a:xfrm>
            <a:off x="4863427" y="5721873"/>
            <a:ext cx="3513084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b="1" spc="150" dirty="0">
                <a:solidFill>
                  <a:srgbClr val="548393"/>
                </a:solidFill>
                <a:latin typeface="Monly Lite" panose="020B0806030504020204" pitchFamily="34" charset="0"/>
              </a:rPr>
              <a:t>Generaliseren &amp; borgen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BB22B9-2A8C-F545-A981-94E39CF6D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9819">
            <a:off x="6121216" y="3345500"/>
            <a:ext cx="992390" cy="1314917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6DF0F9EE-923B-1740-A2EF-35D51C3D7A34}"/>
              </a:ext>
            </a:extLst>
          </p:cNvPr>
          <p:cNvSpPr/>
          <p:nvPr/>
        </p:nvSpPr>
        <p:spPr>
          <a:xfrm>
            <a:off x="4772222" y="1833512"/>
            <a:ext cx="3837238" cy="2490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996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8ED9214-6DFE-5943-A0DE-6D3AE3FD5356}"/>
              </a:ext>
            </a:extLst>
          </p:cNvPr>
          <p:cNvSpPr/>
          <p:nvPr/>
        </p:nvSpPr>
        <p:spPr>
          <a:xfrm>
            <a:off x="0" y="1632857"/>
            <a:ext cx="9144000" cy="5225143"/>
          </a:xfrm>
          <a:prstGeom prst="rect">
            <a:avLst/>
          </a:prstGeom>
          <a:solidFill>
            <a:srgbClr val="C3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C3E5FF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A6C64D9-6D60-7042-AAA6-E30F82B3227A}"/>
              </a:ext>
            </a:extLst>
          </p:cNvPr>
          <p:cNvSpPr/>
          <p:nvPr/>
        </p:nvSpPr>
        <p:spPr>
          <a:xfrm>
            <a:off x="539828" y="3305002"/>
            <a:ext cx="3803091" cy="17704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4BC4615-6A97-6E41-A887-2FB674BCF967}"/>
              </a:ext>
            </a:extLst>
          </p:cNvPr>
          <p:cNvSpPr txBox="1"/>
          <p:nvPr/>
        </p:nvSpPr>
        <p:spPr>
          <a:xfrm>
            <a:off x="1334022" y="164195"/>
            <a:ext cx="719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80AEC1"/>
                </a:solidFill>
                <a:latin typeface="Monly Lite" panose="020B0806030504020204" pitchFamily="34" charset="0"/>
              </a:rPr>
              <a:t>zorgcoördinatie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A6D14E0-AC59-2345-92E1-8ED2021AD151}"/>
              </a:ext>
            </a:extLst>
          </p:cNvPr>
          <p:cNvSpPr/>
          <p:nvPr/>
        </p:nvSpPr>
        <p:spPr>
          <a:xfrm>
            <a:off x="767489" y="2211833"/>
            <a:ext cx="3240000" cy="77118"/>
          </a:xfrm>
          <a:prstGeom prst="rect">
            <a:avLst/>
          </a:prstGeom>
          <a:solidFill>
            <a:srgbClr val="80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80AEC1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C7B4473-8AC3-F343-A560-2198C2A5A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828" y="608898"/>
            <a:ext cx="715635" cy="59584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4336508-62FF-304C-8A0B-8558E9B5F846}"/>
              </a:ext>
            </a:extLst>
          </p:cNvPr>
          <p:cNvSpPr txBox="1"/>
          <p:nvPr/>
        </p:nvSpPr>
        <p:spPr>
          <a:xfrm>
            <a:off x="5839629" y="4729334"/>
            <a:ext cx="719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8000" b="1" dirty="0">
              <a:solidFill>
                <a:srgbClr val="80AEC1"/>
              </a:solidFill>
              <a:latin typeface="Monly Lite" panose="020B080603050402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683D8B4-6964-DB43-AEFB-E7E2365E21D3}"/>
              </a:ext>
            </a:extLst>
          </p:cNvPr>
          <p:cNvSpPr/>
          <p:nvPr/>
        </p:nvSpPr>
        <p:spPr>
          <a:xfrm>
            <a:off x="4863427" y="5721873"/>
            <a:ext cx="3513084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nl-NL" sz="2800" b="1" spc="150" dirty="0">
              <a:solidFill>
                <a:srgbClr val="548393"/>
              </a:solidFill>
              <a:latin typeface="Monly Lite" panose="020B080603050402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DF0F9EE-923B-1740-A2EF-35D51C3D7A34}"/>
              </a:ext>
            </a:extLst>
          </p:cNvPr>
          <p:cNvSpPr/>
          <p:nvPr/>
        </p:nvSpPr>
        <p:spPr>
          <a:xfrm>
            <a:off x="786914" y="2870087"/>
            <a:ext cx="3837238" cy="2490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 dirty="0"/>
              <a:t>Gaat uit van het principe: </a:t>
            </a:r>
          </a:p>
          <a:p>
            <a:r>
              <a:rPr lang="nl-NL" sz="3200" dirty="0">
                <a:latin typeface="Monly Lite" panose="020B0806030504020204" pitchFamily="34" charset="0"/>
              </a:rPr>
              <a:t>1 gezin, 1 plan, 1 medewerker. 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23DACD-106B-4C68-950C-AB653D87DF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3426" y="2540125"/>
            <a:ext cx="3837237" cy="38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9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8ED9214-6DFE-5943-A0DE-6D3AE3FD5356}"/>
              </a:ext>
            </a:extLst>
          </p:cNvPr>
          <p:cNvSpPr/>
          <p:nvPr/>
        </p:nvSpPr>
        <p:spPr>
          <a:xfrm>
            <a:off x="0" y="1632857"/>
            <a:ext cx="9144000" cy="5225143"/>
          </a:xfrm>
          <a:prstGeom prst="rect">
            <a:avLst/>
          </a:prstGeom>
          <a:solidFill>
            <a:srgbClr val="C3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C3E5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A6C64D9-6D60-7042-AAA6-E30F82B3227A}"/>
              </a:ext>
            </a:extLst>
          </p:cNvPr>
          <p:cNvSpPr/>
          <p:nvPr/>
        </p:nvSpPr>
        <p:spPr>
          <a:xfrm>
            <a:off x="539828" y="3305002"/>
            <a:ext cx="3803091" cy="17704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4BC4615-6A97-6E41-A887-2FB674BCF967}"/>
              </a:ext>
            </a:extLst>
          </p:cNvPr>
          <p:cNvSpPr txBox="1"/>
          <p:nvPr/>
        </p:nvSpPr>
        <p:spPr>
          <a:xfrm>
            <a:off x="1334022" y="164195"/>
            <a:ext cx="7193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7200" b="1" dirty="0">
                <a:solidFill>
                  <a:srgbClr val="80AEC1"/>
                </a:solidFill>
                <a:latin typeface="Monly Lite" panose="020B0806030504020204" pitchFamily="34" charset="0"/>
              </a:rPr>
              <a:t>Onderscheid vrijwillig kader</a:t>
            </a:r>
            <a:endParaRPr kumimoji="0" lang="nl-NL" sz="7200" b="1" i="0" u="none" strike="noStrike" kern="1200" cap="none" spc="0" normalizeH="0" baseline="0" noProof="0" dirty="0">
              <a:ln>
                <a:noFill/>
              </a:ln>
              <a:solidFill>
                <a:srgbClr val="80AEC1"/>
              </a:solidFill>
              <a:effectLst/>
              <a:uLnTx/>
              <a:uFillTx/>
              <a:latin typeface="Monly Lite" panose="020B0806030504020204" pitchFamily="34" charset="0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A6D14E0-AC59-2345-92E1-8ED2021AD151}"/>
              </a:ext>
            </a:extLst>
          </p:cNvPr>
          <p:cNvSpPr/>
          <p:nvPr/>
        </p:nvSpPr>
        <p:spPr>
          <a:xfrm>
            <a:off x="767489" y="2211833"/>
            <a:ext cx="3240000" cy="77118"/>
          </a:xfrm>
          <a:prstGeom prst="rect">
            <a:avLst/>
          </a:prstGeom>
          <a:solidFill>
            <a:srgbClr val="80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80AE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C7B4473-8AC3-F343-A560-2198C2A5A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828" y="608898"/>
            <a:ext cx="715635" cy="59584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4336508-62FF-304C-8A0B-8558E9B5F846}"/>
              </a:ext>
            </a:extLst>
          </p:cNvPr>
          <p:cNvSpPr txBox="1"/>
          <p:nvPr/>
        </p:nvSpPr>
        <p:spPr>
          <a:xfrm>
            <a:off x="5839629" y="4729334"/>
            <a:ext cx="719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0" b="1" i="0" u="none" strike="noStrike" kern="1200" cap="none" spc="0" normalizeH="0" baseline="0" noProof="0" dirty="0">
              <a:ln>
                <a:noFill/>
              </a:ln>
              <a:solidFill>
                <a:srgbClr val="80AEC1"/>
              </a:solidFill>
              <a:effectLst/>
              <a:uLnTx/>
              <a:uFillTx/>
              <a:latin typeface="Monly Lite" panose="020B0806030504020204" pitchFamily="34" charset="0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683D8B4-6964-DB43-AEFB-E7E2365E21D3}"/>
              </a:ext>
            </a:extLst>
          </p:cNvPr>
          <p:cNvSpPr/>
          <p:nvPr/>
        </p:nvSpPr>
        <p:spPr>
          <a:xfrm>
            <a:off x="4863427" y="5721873"/>
            <a:ext cx="3513084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150" normalizeH="0" baseline="0" noProof="0" dirty="0">
              <a:ln>
                <a:noFill/>
              </a:ln>
              <a:solidFill>
                <a:srgbClr val="548393"/>
              </a:solidFill>
              <a:effectLst/>
              <a:uLnTx/>
              <a:uFillTx/>
              <a:latin typeface="Monly Lite" panose="020B0806030504020204" pitchFamily="34" charset="0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DF0F9EE-923B-1740-A2EF-35D51C3D7A34}"/>
              </a:ext>
            </a:extLst>
          </p:cNvPr>
          <p:cNvSpPr/>
          <p:nvPr/>
        </p:nvSpPr>
        <p:spPr>
          <a:xfrm>
            <a:off x="786914" y="2870087"/>
            <a:ext cx="3837238" cy="2490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96F7A7-EB12-4FC4-A832-D7549189864F}"/>
              </a:ext>
            </a:extLst>
          </p:cNvPr>
          <p:cNvSpPr txBox="1"/>
          <p:nvPr/>
        </p:nvSpPr>
        <p:spPr>
          <a:xfrm>
            <a:off x="417044" y="2759974"/>
            <a:ext cx="47285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Opdracht vanuit de rechtbank of de Jeugdbeschermingstafel. Hulp is niet langer vrijblijvend.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Mogelijkheid tot inzetten van interventies, zoals: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/>
              <a:t>Een schriftelijke aanwijzing (dwingende brief met een consequentie);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/>
              <a:t>Verzoek tot machtiging uithuisplaatsing;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/>
              <a:t>Verzoek tot onderzoek naar beëindiging gezag;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/>
              <a:t>Verzoek tot vervangende toestemming;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dirty="0"/>
              <a:t>Verzoek wijziging/vaststellen verdeling zorg- en opvoedtaken.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EFC7C6-FC0C-42B2-9207-E34D18D3CA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388" y="2335679"/>
            <a:ext cx="3961916" cy="39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3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F1E999E-829C-B640-AF51-09CA4AD2899B}"/>
              </a:ext>
            </a:extLst>
          </p:cNvPr>
          <p:cNvSpPr/>
          <p:nvPr/>
        </p:nvSpPr>
        <p:spPr>
          <a:xfrm>
            <a:off x="4513384" y="1"/>
            <a:ext cx="4630615" cy="6858000"/>
          </a:xfrm>
          <a:prstGeom prst="rect">
            <a:avLst/>
          </a:prstGeom>
          <a:solidFill>
            <a:srgbClr val="80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80AEC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B769EC5-CA09-2C48-AA04-48C8DC000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44" y="1869371"/>
            <a:ext cx="3273438" cy="334711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697B184-AEBD-CB42-A170-229387C9A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206" y="2896793"/>
            <a:ext cx="2410141" cy="231969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27DEE5C-C01D-914A-A640-157AD8597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336" y="2656460"/>
            <a:ext cx="3756143" cy="259102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ECBEE7-9DE7-D243-BA90-E508ABD1D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7227">
            <a:off x="4921082" y="1723500"/>
            <a:ext cx="2647264" cy="14287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8C49137-BC43-0F4C-AD45-B5FDA2D39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410" y="3309213"/>
            <a:ext cx="1632303" cy="110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8ED9214-6DFE-5943-A0DE-6D3AE3FD5356}"/>
              </a:ext>
            </a:extLst>
          </p:cNvPr>
          <p:cNvSpPr/>
          <p:nvPr/>
        </p:nvSpPr>
        <p:spPr>
          <a:xfrm>
            <a:off x="0" y="1632857"/>
            <a:ext cx="9144000" cy="5225143"/>
          </a:xfrm>
          <a:prstGeom prst="rect">
            <a:avLst/>
          </a:prstGeom>
          <a:solidFill>
            <a:srgbClr val="548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548393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8670482-B4AE-4D45-AFE6-18AD9FFDAE5D}"/>
              </a:ext>
            </a:extLst>
          </p:cNvPr>
          <p:cNvSpPr txBox="1"/>
          <p:nvPr/>
        </p:nvSpPr>
        <p:spPr>
          <a:xfrm>
            <a:off x="1003217" y="147795"/>
            <a:ext cx="1982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D82332"/>
                </a:solidFill>
                <a:latin typeface="Monly Lite" panose="020B0806030504020204" pitchFamily="34" charset="0"/>
              </a:rPr>
              <a:t>MISSIE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AD7D618-2130-A144-BCE2-B22BC8171D52}"/>
              </a:ext>
            </a:extLst>
          </p:cNvPr>
          <p:cNvSpPr txBox="1"/>
          <p:nvPr/>
        </p:nvSpPr>
        <p:spPr>
          <a:xfrm>
            <a:off x="473936" y="2937378"/>
            <a:ext cx="2838430" cy="1308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spc="150" dirty="0">
                <a:solidFill>
                  <a:schemeClr val="bg1"/>
                </a:solidFill>
                <a:latin typeface="Monly Lite" panose="020B0806030504020204" pitchFamily="34" charset="0"/>
              </a:rPr>
              <a:t>Ieder kind blijvend veilig, </a:t>
            </a:r>
          </a:p>
          <a:p>
            <a:pPr>
              <a:lnSpc>
                <a:spcPct val="150000"/>
              </a:lnSpc>
            </a:pPr>
            <a:r>
              <a:rPr lang="nl-NL" sz="2400" b="1" spc="150" dirty="0">
                <a:solidFill>
                  <a:schemeClr val="bg1"/>
                </a:solidFill>
                <a:latin typeface="Monly Lite" panose="020B0806030504020204" pitchFamily="34" charset="0"/>
              </a:rPr>
              <a:t>dat is onze opdracht.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D71A8D1-F731-564C-A5D1-151DFF1129CB}"/>
              </a:ext>
            </a:extLst>
          </p:cNvPr>
          <p:cNvSpPr/>
          <p:nvPr/>
        </p:nvSpPr>
        <p:spPr>
          <a:xfrm>
            <a:off x="3486887" y="2937378"/>
            <a:ext cx="2750512" cy="1526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Monly Lite" panose="020B0806030504020204" pitchFamily="34" charset="0"/>
              </a:rPr>
              <a:t>Door </a:t>
            </a:r>
            <a:r>
              <a:rPr lang="nl-NL" sz="2400" b="1" spc="150" dirty="0">
                <a:solidFill>
                  <a:schemeClr val="bg1"/>
                </a:solidFill>
                <a:latin typeface="Monly Lite" panose="020B0806030504020204" pitchFamily="34" charset="0"/>
              </a:rPr>
              <a:t>goed samen te werken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B7F6338-983C-2F46-9194-E4A49398238B}"/>
              </a:ext>
            </a:extLst>
          </p:cNvPr>
          <p:cNvSpPr/>
          <p:nvPr/>
        </p:nvSpPr>
        <p:spPr>
          <a:xfrm>
            <a:off x="6505226" y="2937378"/>
            <a:ext cx="2467948" cy="11112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spc="150" dirty="0">
                <a:solidFill>
                  <a:schemeClr val="bg1"/>
                </a:solidFill>
                <a:latin typeface="Monly Lite" panose="020B0806030504020204" pitchFamily="34" charset="0"/>
              </a:rPr>
              <a:t>Wij werken methodisch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401169-3AA2-FD44-BBEC-E0221075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6076" flipH="1">
            <a:off x="425991" y="601439"/>
            <a:ext cx="528494" cy="50866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69CC68-00B4-F246-B157-46E25D32B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49259">
            <a:off x="5305884" y="1048074"/>
            <a:ext cx="605873" cy="33225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BCCD941-4438-DD4D-821C-5543E78C7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04691">
            <a:off x="5731772" y="323824"/>
            <a:ext cx="665953" cy="4768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979FF3-EC55-6C46-BE38-8FB36E6E2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32043">
            <a:off x="5817905" y="628103"/>
            <a:ext cx="2935119" cy="245182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527716-F01A-EF47-8A35-F79F077C7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543" y="246733"/>
            <a:ext cx="1114442" cy="41605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9CF6CE7-5760-3649-AFB2-DDC5F2CCC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312549">
            <a:off x="7489810" y="833411"/>
            <a:ext cx="721173" cy="49629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9F5DE061-B91E-DE46-99FE-1115AA2991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5181" y="1808834"/>
            <a:ext cx="1895188" cy="1137113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92D51431-248A-0840-BFA1-C959082F0B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8820" y="5103670"/>
            <a:ext cx="2110817" cy="138651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CDD7EE3F-62EE-FE46-A7C2-E58CC8E579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048" y="1808834"/>
            <a:ext cx="1200285" cy="11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8ED9214-6DFE-5943-A0DE-6D3AE3FD5356}"/>
              </a:ext>
            </a:extLst>
          </p:cNvPr>
          <p:cNvSpPr/>
          <p:nvPr/>
        </p:nvSpPr>
        <p:spPr>
          <a:xfrm>
            <a:off x="0" y="1632857"/>
            <a:ext cx="9144000" cy="5225143"/>
          </a:xfrm>
          <a:prstGeom prst="rect">
            <a:avLst/>
          </a:prstGeom>
          <a:solidFill>
            <a:srgbClr val="80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80AEC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B70F1D4-EE50-434E-997E-8D8CBE5F19BF}"/>
              </a:ext>
            </a:extLst>
          </p:cNvPr>
          <p:cNvSpPr txBox="1"/>
          <p:nvPr/>
        </p:nvSpPr>
        <p:spPr>
          <a:xfrm>
            <a:off x="1190802" y="2155493"/>
            <a:ext cx="6906597" cy="12735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solidFill>
                  <a:schemeClr val="bg1"/>
                </a:solidFill>
              </a:rPr>
              <a:t>Om een  </a:t>
            </a:r>
            <a:r>
              <a:rPr lang="nl-NL" sz="1600" spc="100" dirty="0">
                <a:solidFill>
                  <a:schemeClr val="bg1"/>
                </a:solidFill>
                <a:cs typeface="Arial" panose="020B0604020202020204" pitchFamily="34" charset="0"/>
              </a:rPr>
              <a:t>duurzaam veilige basis </a:t>
            </a:r>
            <a:r>
              <a:rPr lang="nl-NL" sz="1600" dirty="0">
                <a:solidFill>
                  <a:schemeClr val="bg1"/>
                </a:solidFill>
              </a:rPr>
              <a:t>te bereiken </a:t>
            </a:r>
            <a:r>
              <a:rPr lang="nl-NL" sz="2800" b="1" spc="150" dirty="0">
                <a:solidFill>
                  <a:schemeClr val="bg1"/>
                </a:solidFill>
                <a:latin typeface="Monly Lite" panose="020B0806030504020204" pitchFamily="34" charset="0"/>
              </a:rPr>
              <a:t>volgen wij de veiligheid voortdurend</a:t>
            </a:r>
            <a:r>
              <a:rPr lang="nl-NL" sz="1600" dirty="0">
                <a:solidFill>
                  <a:schemeClr val="bg1"/>
                </a:solidFill>
              </a:rPr>
              <a:t>. Wij hebben specifiek aandacht voor het herkennen van seksueel misbruik, het effectief interveniëren bij complexe scheidingen en het borgen van cliëntparticipatie. </a:t>
            </a: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A6C64D9-6D60-7042-AAA6-E30F82B3227A}"/>
              </a:ext>
            </a:extLst>
          </p:cNvPr>
          <p:cNvSpPr/>
          <p:nvPr/>
        </p:nvSpPr>
        <p:spPr>
          <a:xfrm>
            <a:off x="1190802" y="4585958"/>
            <a:ext cx="6796427" cy="152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bg1"/>
                </a:solidFill>
              </a:rPr>
              <a:t>We zetten onze expertise in om </a:t>
            </a:r>
            <a:r>
              <a:rPr lang="nl-NL" sz="2800" b="1" spc="150" dirty="0">
                <a:solidFill>
                  <a:schemeClr val="bg1"/>
                </a:solidFill>
                <a:latin typeface="Monly Lite" panose="020B0806030504020204" pitchFamily="34" charset="0"/>
              </a:rPr>
              <a:t>maximaal </a:t>
            </a:r>
            <a:r>
              <a:rPr lang="nl-NL" sz="2800" b="1" spc="150" dirty="0" err="1">
                <a:solidFill>
                  <a:schemeClr val="bg1"/>
                </a:solidFill>
                <a:latin typeface="Monly Lite" panose="020B0806030504020204" pitchFamily="34" charset="0"/>
              </a:rPr>
              <a:t>waardewerk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te verrichten en verspilling te voorkomen. Onder </a:t>
            </a:r>
            <a:r>
              <a:rPr lang="nl-NL" dirty="0" err="1">
                <a:solidFill>
                  <a:schemeClr val="bg1"/>
                </a:solidFill>
              </a:rPr>
              <a:t>waardewerk</a:t>
            </a:r>
            <a:r>
              <a:rPr lang="nl-NL" dirty="0">
                <a:solidFill>
                  <a:schemeClr val="bg1"/>
                </a:solidFill>
              </a:rPr>
              <a:t> verstaan we alles wat bijdraagt aan de blijvende veiligheid van het kind.</a:t>
            </a:r>
            <a:endParaRPr lang="nl-NL" dirty="0">
              <a:solidFill>
                <a:schemeClr val="bg1"/>
              </a:solidFill>
              <a:latin typeface="Proxima Nova Alt" panose="02000506030000020004" pitchFamily="2" charset="77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4BC4615-6A97-6E41-A887-2FB674BCF967}"/>
              </a:ext>
            </a:extLst>
          </p:cNvPr>
          <p:cNvSpPr txBox="1"/>
          <p:nvPr/>
        </p:nvSpPr>
        <p:spPr>
          <a:xfrm>
            <a:off x="1334022" y="164195"/>
            <a:ext cx="1564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E77A39"/>
                </a:solidFill>
                <a:latin typeface="Monly Lite" panose="020B0806030504020204" pitchFamily="34" charset="0"/>
              </a:rPr>
              <a:t>VISIE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5E8F617-0D34-2049-A657-CA309739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27" y="681351"/>
            <a:ext cx="425657" cy="2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8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3EA9F-5E7B-4411-911C-E998EF0F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578365"/>
            <a:ext cx="3839417" cy="732034"/>
          </a:xfrm>
        </p:spPr>
        <p:txBody>
          <a:bodyPr>
            <a:noAutofit/>
          </a:bodyPr>
          <a:lstStyle/>
          <a:p>
            <a:r>
              <a:rPr lang="nl-NL" sz="7200" b="1" dirty="0">
                <a:solidFill>
                  <a:srgbClr val="E77A39"/>
                </a:solidFill>
                <a:latin typeface="Monly Lite" panose="020B0806030504020204" pitchFamily="34" charset="0"/>
              </a:rPr>
              <a:t>Aanmelding</a:t>
            </a:r>
            <a:endParaRPr lang="nl-NL" sz="7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5217A-8F15-4B79-A83F-32587A00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984375"/>
            <a:ext cx="4629150" cy="4169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Het raadsonderzoek wordt uitgevoerd of uitgesteld.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De kinderrechter spreekt een ondertoezichtstelling of voogdijmaatregel uit.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De rechter spreekt een strafmaatregel uit (jeugdreclassering).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C0492D-7289-4C7E-90A4-01DAECA0E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latin typeface="Monly Lite" panose="020B0806030504020204" pitchFamily="34" charset="0"/>
              </a:rPr>
              <a:t>Preventief </a:t>
            </a:r>
          </a:p>
          <a:p>
            <a:endParaRPr lang="nl-NL" sz="4400" dirty="0">
              <a:latin typeface="Monly Lite" panose="020B0806030504020204" pitchFamily="34" charset="0"/>
            </a:endParaRPr>
          </a:p>
          <a:p>
            <a:r>
              <a:rPr lang="nl-NL" sz="4400" dirty="0">
                <a:latin typeface="Monly Lite" panose="020B0806030504020204" pitchFamily="34" charset="0"/>
              </a:rPr>
              <a:t>Civiel </a:t>
            </a:r>
          </a:p>
          <a:p>
            <a:endParaRPr lang="nl-NL" sz="4400" dirty="0">
              <a:latin typeface="Monly Lite" panose="020B0806030504020204" pitchFamily="34" charset="0"/>
            </a:endParaRPr>
          </a:p>
          <a:p>
            <a:r>
              <a:rPr lang="nl-NL" sz="4400" dirty="0">
                <a:latin typeface="Monly Lite" panose="020B0806030504020204" pitchFamily="34" charset="0"/>
              </a:rPr>
              <a:t>Strafrecht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0C307F90-B61B-4F1F-A56A-4DC749442710}"/>
              </a:ext>
            </a:extLst>
          </p:cNvPr>
          <p:cNvSpPr/>
          <p:nvPr/>
        </p:nvSpPr>
        <p:spPr>
          <a:xfrm>
            <a:off x="2301411" y="2352782"/>
            <a:ext cx="965771" cy="18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E9BE79C7-E9B4-4410-81D6-92A6F71974A1}"/>
              </a:ext>
            </a:extLst>
          </p:cNvPr>
          <p:cNvSpPr/>
          <p:nvPr/>
        </p:nvSpPr>
        <p:spPr>
          <a:xfrm>
            <a:off x="2349298" y="5243182"/>
            <a:ext cx="965771" cy="18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94BB98B7-63E8-443B-BB1B-9D8ACC40BD35}"/>
              </a:ext>
            </a:extLst>
          </p:cNvPr>
          <p:cNvSpPr/>
          <p:nvPr/>
        </p:nvSpPr>
        <p:spPr>
          <a:xfrm>
            <a:off x="2349298" y="3901453"/>
            <a:ext cx="965771" cy="18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06F175-BF6A-41C8-A88C-4287DC6B7746}"/>
              </a:ext>
            </a:extLst>
          </p:cNvPr>
          <p:cNvSpPr txBox="1"/>
          <p:nvPr/>
        </p:nvSpPr>
        <p:spPr>
          <a:xfrm>
            <a:off x="335930" y="1405053"/>
            <a:ext cx="880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Er zijn zorgen om de veiligheid van een kind en hulp in het vrijwillig kader lukt onvoldoende.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810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8ED9214-6DFE-5943-A0DE-6D3AE3FD5356}"/>
              </a:ext>
            </a:extLst>
          </p:cNvPr>
          <p:cNvSpPr/>
          <p:nvPr/>
        </p:nvSpPr>
        <p:spPr>
          <a:xfrm>
            <a:off x="0" y="1632857"/>
            <a:ext cx="9144000" cy="5225143"/>
          </a:xfrm>
          <a:prstGeom prst="rect">
            <a:avLst/>
          </a:prstGeom>
          <a:solidFill>
            <a:srgbClr val="C3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C3E5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4BC4615-6A97-6E41-A887-2FB674BCF967}"/>
              </a:ext>
            </a:extLst>
          </p:cNvPr>
          <p:cNvSpPr txBox="1"/>
          <p:nvPr/>
        </p:nvSpPr>
        <p:spPr>
          <a:xfrm>
            <a:off x="1334022" y="164195"/>
            <a:ext cx="719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1" i="0" u="none" strike="noStrike" kern="1200" cap="none" spc="0" normalizeH="0" baseline="0" noProof="0" dirty="0">
                <a:ln>
                  <a:noFill/>
                </a:ln>
                <a:solidFill>
                  <a:srgbClr val="80AEC1"/>
                </a:solidFill>
                <a:effectLst/>
                <a:uLnTx/>
                <a:uFillTx/>
                <a:latin typeface="Monly Lite" panose="020B0806030504020204" pitchFamily="34" charset="0"/>
                <a:ea typeface="+mn-ea"/>
                <a:cs typeface="+mn-cs"/>
              </a:rPr>
              <a:t>GEZINSGERICHTE AANPAK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CB1D71C-9E06-0E4F-8950-16E8CB96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828" y="608898"/>
            <a:ext cx="715635" cy="59584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51B46AA-42A6-0849-B51F-AE77052AC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694" y="4038493"/>
            <a:ext cx="1420515" cy="1666083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68594A9A-5509-1142-9A11-BEBD0F24D4AC}"/>
              </a:ext>
            </a:extLst>
          </p:cNvPr>
          <p:cNvSpPr txBox="1"/>
          <p:nvPr/>
        </p:nvSpPr>
        <p:spPr>
          <a:xfrm>
            <a:off x="1334022" y="2972498"/>
            <a:ext cx="6218722" cy="1308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Nadat een kind is aangemeld bij Jeugdbescherming west, krijgt 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gezin een </a:t>
            </a:r>
            <a:r>
              <a:rPr kumimoji="0" lang="nl-NL" sz="2400" b="1" i="0" u="none" strike="noStrike" kern="1200" cap="none" spc="15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Monly Lite" panose="020B0806030504020204" pitchFamily="34" charset="0"/>
                <a:ea typeface="+mn-ea"/>
                <a:cs typeface="+mn-cs"/>
              </a:rPr>
              <a:t>Jeugdbeschermer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toegewezen.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5EF9A63-8F48-664E-8780-3A032DD4A387}"/>
              </a:ext>
            </a:extLst>
          </p:cNvPr>
          <p:cNvSpPr/>
          <p:nvPr/>
        </p:nvSpPr>
        <p:spPr>
          <a:xfrm>
            <a:off x="3565881" y="3935821"/>
            <a:ext cx="5400180" cy="1526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jeugdbeschermer houdt zicht op de veiligheid van alle kinderen in het gezin.</a:t>
            </a:r>
          </a:p>
        </p:txBody>
      </p:sp>
    </p:spTree>
    <p:extLst>
      <p:ext uri="{BB962C8B-B14F-4D97-AF65-F5344CB8AC3E}">
        <p14:creationId xmlns:p14="http://schemas.microsoft.com/office/powerpoint/2010/main" val="293766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B410B577-4C1B-5542-8F7F-54C3E3660998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C3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C3E5FF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D7D4286-6D05-234F-95FF-A1373CAA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64" y="1810137"/>
            <a:ext cx="7063273" cy="504786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FAC7682-0504-384E-8AD9-FA3EBCDBE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302" y="1984012"/>
            <a:ext cx="6643396" cy="470011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B30EC40-2834-DA41-8118-52A73AF7753B}"/>
              </a:ext>
            </a:extLst>
          </p:cNvPr>
          <p:cNvSpPr/>
          <p:nvPr/>
        </p:nvSpPr>
        <p:spPr>
          <a:xfrm>
            <a:off x="1250302" y="82247"/>
            <a:ext cx="7063273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b="1" spc="150" dirty="0">
                <a:solidFill>
                  <a:srgbClr val="343434"/>
                </a:solidFill>
                <a:latin typeface="Monly Lite" panose="020B0806030504020204" pitchFamily="34" charset="0"/>
              </a:rPr>
              <a:t>Gefaseerde werkwijze aan de hand van negen principes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3E64E03-58EE-3445-91B8-817DEB55E20C}"/>
              </a:ext>
            </a:extLst>
          </p:cNvPr>
          <p:cNvSpPr txBox="1"/>
          <p:nvPr/>
        </p:nvSpPr>
        <p:spPr>
          <a:xfrm>
            <a:off x="673608" y="731145"/>
            <a:ext cx="7796784" cy="16950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nl-NL" dirty="0">
                <a:solidFill>
                  <a:srgbClr val="343434"/>
                </a:solidFill>
              </a:rPr>
              <a:t>In het realiseren van de blijvende verandering </a:t>
            </a:r>
            <a:r>
              <a:rPr lang="nl-NL" sz="2800" b="1" dirty="0">
                <a:solidFill>
                  <a:srgbClr val="343434"/>
                </a:solidFill>
                <a:latin typeface="Monly Lite" panose="020B0806030504020204" pitchFamily="34" charset="0"/>
              </a:rPr>
              <a:t>‘ieder kind blijvend veilig’</a:t>
            </a:r>
            <a:r>
              <a:rPr lang="nl-NL" b="1" dirty="0">
                <a:solidFill>
                  <a:srgbClr val="343434"/>
                </a:solidFill>
              </a:rPr>
              <a:t> </a:t>
            </a:r>
            <a:r>
              <a:rPr lang="nl-NL" dirty="0">
                <a:solidFill>
                  <a:srgbClr val="343434"/>
                </a:solidFill>
              </a:rPr>
              <a:t>werkt de jeugdbeschermer in drie fases.</a:t>
            </a:r>
          </a:p>
          <a:p>
            <a:endParaRPr lang="nl-NL" sz="1600" dirty="0">
              <a:solidFill>
                <a:srgbClr val="343434"/>
              </a:solidFill>
            </a:endParaRPr>
          </a:p>
          <a:p>
            <a:endParaRPr lang="nl-NL" sz="1600" dirty="0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8ED9214-6DFE-5943-A0DE-6D3AE3FD5356}"/>
              </a:ext>
            </a:extLst>
          </p:cNvPr>
          <p:cNvSpPr/>
          <p:nvPr/>
        </p:nvSpPr>
        <p:spPr>
          <a:xfrm>
            <a:off x="0" y="1632857"/>
            <a:ext cx="9144000" cy="5225143"/>
          </a:xfrm>
          <a:prstGeom prst="rect">
            <a:avLst/>
          </a:prstGeom>
          <a:solidFill>
            <a:srgbClr val="C3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C3E5FF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A6C64D9-6D60-7042-AAA6-E30F82B3227A}"/>
              </a:ext>
            </a:extLst>
          </p:cNvPr>
          <p:cNvSpPr/>
          <p:nvPr/>
        </p:nvSpPr>
        <p:spPr>
          <a:xfrm>
            <a:off x="767489" y="2008250"/>
            <a:ext cx="3804511" cy="32168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Tx/>
              <a:buChar char="-"/>
            </a:pPr>
            <a:r>
              <a:rPr lang="nl-NL" sz="2800" dirty="0">
                <a:latin typeface="Monly Lite" panose="020B0806030504020204" pitchFamily="34" charset="0"/>
              </a:rPr>
              <a:t>Acute veiligheid </a:t>
            </a:r>
            <a:r>
              <a:rPr lang="nl-NL" dirty="0"/>
              <a:t>borgen</a:t>
            </a:r>
          </a:p>
          <a:p>
            <a:pPr marL="285750" indent="-285750">
              <a:buFontTx/>
              <a:buChar char="-"/>
            </a:pPr>
            <a:r>
              <a:rPr lang="nl-NL" sz="2800" dirty="0">
                <a:latin typeface="Monly Lite" panose="020B0806030504020204" pitchFamily="34" charset="0"/>
              </a:rPr>
              <a:t>Analyse</a:t>
            </a:r>
            <a:r>
              <a:rPr lang="nl-NL" dirty="0"/>
              <a:t> maken</a:t>
            </a:r>
          </a:p>
          <a:p>
            <a:pPr marL="285750" indent="-285750">
              <a:buFontTx/>
              <a:buChar char="-"/>
            </a:pPr>
            <a:r>
              <a:rPr lang="nl-NL" sz="2800" dirty="0">
                <a:latin typeface="Monly Lite" panose="020B0806030504020204" pitchFamily="34" charset="0"/>
              </a:rPr>
              <a:t>Overeenstemming</a:t>
            </a:r>
            <a:r>
              <a:rPr lang="nl-NL" dirty="0"/>
              <a:t> met het gezin, het netwerk en de eventuele hulpverlening.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We gaan uit van de kansen en mogelijkheden van het gezin.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4BC4615-6A97-6E41-A887-2FB674BCF967}"/>
              </a:ext>
            </a:extLst>
          </p:cNvPr>
          <p:cNvSpPr txBox="1"/>
          <p:nvPr/>
        </p:nvSpPr>
        <p:spPr>
          <a:xfrm>
            <a:off x="1334022" y="164195"/>
            <a:ext cx="719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80AEC1"/>
                </a:solidFill>
                <a:latin typeface="Monly Lite" panose="020B0806030504020204" pitchFamily="34" charset="0"/>
              </a:rPr>
              <a:t>GEZINSGERICHTE AANPAK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CB1D71C-9E06-0E4F-8950-16E8CB96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828" y="608898"/>
            <a:ext cx="715635" cy="595841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13A73A83-1F01-6B42-9A9B-7A2B50618A08}"/>
              </a:ext>
            </a:extLst>
          </p:cNvPr>
          <p:cNvSpPr/>
          <p:nvPr/>
        </p:nvSpPr>
        <p:spPr>
          <a:xfrm>
            <a:off x="850822" y="1869095"/>
            <a:ext cx="3240001" cy="93313"/>
          </a:xfrm>
          <a:prstGeom prst="rect">
            <a:avLst/>
          </a:prstGeom>
          <a:solidFill>
            <a:srgbClr val="80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80AEC1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177F162-D485-3B4B-92D0-A18A9361C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9819">
            <a:off x="6123773" y="1805602"/>
            <a:ext cx="992390" cy="1314917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4F4ED730-4284-C642-85BB-07F3185E74D0}"/>
              </a:ext>
            </a:extLst>
          </p:cNvPr>
          <p:cNvSpPr txBox="1"/>
          <p:nvPr/>
        </p:nvSpPr>
        <p:spPr>
          <a:xfrm>
            <a:off x="5693197" y="3038749"/>
            <a:ext cx="719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80AEC1"/>
                </a:solidFill>
                <a:latin typeface="Monly Lite" panose="020B0806030504020204" pitchFamily="34" charset="0"/>
              </a:rPr>
              <a:t>Fase 1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210D499-FDC4-CC4E-97F8-A69786F7B17B}"/>
              </a:ext>
            </a:extLst>
          </p:cNvPr>
          <p:cNvSpPr/>
          <p:nvPr/>
        </p:nvSpPr>
        <p:spPr>
          <a:xfrm>
            <a:off x="4863427" y="4037740"/>
            <a:ext cx="3513084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b="1" spc="150" dirty="0">
                <a:solidFill>
                  <a:srgbClr val="548393"/>
                </a:solidFill>
                <a:latin typeface="Monly Lite" panose="020B0806030504020204" pitchFamily="34" charset="0"/>
              </a:rPr>
              <a:t>Verbinden &amp; Motiveren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5EA084-C826-4D3B-A27B-9EBF5D9275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1992" y="4635451"/>
            <a:ext cx="2581302" cy="23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8ED9214-6DFE-5943-A0DE-6D3AE3FD5356}"/>
              </a:ext>
            </a:extLst>
          </p:cNvPr>
          <p:cNvSpPr/>
          <p:nvPr/>
        </p:nvSpPr>
        <p:spPr>
          <a:xfrm>
            <a:off x="0" y="1632857"/>
            <a:ext cx="9144000" cy="5225143"/>
          </a:xfrm>
          <a:prstGeom prst="rect">
            <a:avLst/>
          </a:prstGeom>
          <a:solidFill>
            <a:srgbClr val="C3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C3E5FF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4BC4615-6A97-6E41-A887-2FB674BCF967}"/>
              </a:ext>
            </a:extLst>
          </p:cNvPr>
          <p:cNvSpPr txBox="1"/>
          <p:nvPr/>
        </p:nvSpPr>
        <p:spPr>
          <a:xfrm>
            <a:off x="1334022" y="164195"/>
            <a:ext cx="719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80AEC1"/>
                </a:solidFill>
                <a:latin typeface="Monly Lite" panose="020B0806030504020204" pitchFamily="34" charset="0"/>
              </a:rPr>
              <a:t>GEZINSGERICHTE AANPAK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C7B4473-8AC3-F343-A560-2198C2A5A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828" y="608898"/>
            <a:ext cx="715635" cy="59584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49FC7ED-F31B-204F-B63F-9A3C3445C620}"/>
              </a:ext>
            </a:extLst>
          </p:cNvPr>
          <p:cNvSpPr txBox="1"/>
          <p:nvPr/>
        </p:nvSpPr>
        <p:spPr>
          <a:xfrm>
            <a:off x="5839629" y="3583708"/>
            <a:ext cx="719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rgbClr val="80AEC1"/>
                </a:solidFill>
                <a:latin typeface="Monly Lite" panose="020B0806030504020204" pitchFamily="34" charset="0"/>
              </a:rPr>
              <a:t>Fase 2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DCA4BC6-AD46-F447-97A9-1336C016C037}"/>
              </a:ext>
            </a:extLst>
          </p:cNvPr>
          <p:cNvSpPr/>
          <p:nvPr/>
        </p:nvSpPr>
        <p:spPr>
          <a:xfrm>
            <a:off x="4863427" y="4576247"/>
            <a:ext cx="3513084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b="1" spc="150" dirty="0">
                <a:solidFill>
                  <a:srgbClr val="548393"/>
                </a:solidFill>
                <a:latin typeface="Monly Lite" panose="020B0806030504020204" pitchFamily="34" charset="0"/>
              </a:rPr>
              <a:t>Ondersteunen &amp; regievoeren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A0E9885-E7F4-0744-A97F-F061E6F94F33}"/>
              </a:ext>
            </a:extLst>
          </p:cNvPr>
          <p:cNvSpPr txBox="1"/>
          <p:nvPr/>
        </p:nvSpPr>
        <p:spPr>
          <a:xfrm>
            <a:off x="4776511" y="2111797"/>
            <a:ext cx="3600000" cy="1333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B570970-B83F-E04E-B825-1255EA648476}"/>
              </a:ext>
            </a:extLst>
          </p:cNvPr>
          <p:cNvSpPr/>
          <p:nvPr/>
        </p:nvSpPr>
        <p:spPr>
          <a:xfrm>
            <a:off x="769737" y="2129386"/>
            <a:ext cx="3804511" cy="2490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 dirty="0"/>
              <a:t>In de tweede fase wordt de </a:t>
            </a:r>
            <a:r>
              <a:rPr lang="nl-NL" sz="2800" b="1" dirty="0">
                <a:latin typeface="Monly Lite" panose="020B0806030504020204" pitchFamily="34" charset="0"/>
              </a:rPr>
              <a:t>hulpverlening</a:t>
            </a:r>
            <a:r>
              <a:rPr lang="nl-NL" dirty="0"/>
              <a:t> in het gezin ingezet. Samen werken we aan: </a:t>
            </a:r>
          </a:p>
          <a:p>
            <a:pPr marL="285750" indent="-285750">
              <a:buFontTx/>
              <a:buChar char="-"/>
            </a:pPr>
            <a:r>
              <a:rPr lang="nl-NL" dirty="0"/>
              <a:t>Het wegenemen van de barrières;</a:t>
            </a:r>
          </a:p>
          <a:p>
            <a:pPr marL="285750" indent="-285750">
              <a:buFontTx/>
              <a:buChar char="-"/>
            </a:pPr>
            <a:r>
              <a:rPr lang="nl-NL" dirty="0"/>
              <a:t>Het doorbreken van de patronen;</a:t>
            </a:r>
          </a:p>
          <a:p>
            <a:pPr marL="285750" indent="-285750">
              <a:buFontTx/>
              <a:buChar char="-"/>
            </a:pPr>
            <a:r>
              <a:rPr lang="nl-NL" dirty="0"/>
              <a:t>Behalen van de doelen;</a:t>
            </a:r>
          </a:p>
          <a:p>
            <a:pPr marL="285750" indent="-285750">
              <a:buFontTx/>
              <a:buChar char="-"/>
            </a:pPr>
            <a:r>
              <a:rPr lang="nl-NL" dirty="0"/>
              <a:t>Het vergroten van de duurzame veiligheid.</a:t>
            </a:r>
          </a:p>
          <a:p>
            <a:r>
              <a:rPr lang="nl-NL" dirty="0"/>
              <a:t> 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AF63538-9AE3-6B4E-BECC-B75CC1558E29}"/>
              </a:ext>
            </a:extLst>
          </p:cNvPr>
          <p:cNvSpPr/>
          <p:nvPr/>
        </p:nvSpPr>
        <p:spPr>
          <a:xfrm>
            <a:off x="853070" y="1990230"/>
            <a:ext cx="3240001" cy="93313"/>
          </a:xfrm>
          <a:prstGeom prst="rect">
            <a:avLst/>
          </a:prstGeom>
          <a:solidFill>
            <a:srgbClr val="80A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80AEC1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6065ED-4F81-354A-8749-C74F9E566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9819">
            <a:off x="6121216" y="2199874"/>
            <a:ext cx="992390" cy="131491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87D3E7C-517A-448F-8BFA-A477BCE65DC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8635" y="4442929"/>
            <a:ext cx="2435613" cy="225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976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BA02F1EC95E4FA4FA440ECA28BA33" ma:contentTypeVersion="12" ma:contentTypeDescription="Een nieuw document maken." ma:contentTypeScope="" ma:versionID="7e14e09ca06ebe08f24eebd7453fac88">
  <xsd:schema xmlns:xsd="http://www.w3.org/2001/XMLSchema" xmlns:xs="http://www.w3.org/2001/XMLSchema" xmlns:p="http://schemas.microsoft.com/office/2006/metadata/properties" xmlns:ns2="5acf2cea-864e-4cb0-8ed0-67de3dbfb0f2" xmlns:ns3="328a0239-097d-4c76-8a30-d6629f122ec9" targetNamespace="http://schemas.microsoft.com/office/2006/metadata/properties" ma:root="true" ma:fieldsID="bac7610be2c5affc0e94997d5011a0fa" ns2:_="" ns3:_="">
    <xsd:import namespace="5acf2cea-864e-4cb0-8ed0-67de3dbfb0f2"/>
    <xsd:import namespace="328a0239-097d-4c76-8a30-d6629f122e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f2cea-864e-4cb0-8ed0-67de3dbfb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a0239-097d-4c76-8a30-d6629f122e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ADC4EC-7D4D-4052-B0E6-B024E9F5070C}"/>
</file>

<file path=customXml/itemProps2.xml><?xml version="1.0" encoding="utf-8"?>
<ds:datastoreItem xmlns:ds="http://schemas.openxmlformats.org/officeDocument/2006/customXml" ds:itemID="{A2490F97-3F9D-4452-892A-92F7CD48733D}"/>
</file>

<file path=customXml/itemProps3.xml><?xml version="1.0" encoding="utf-8"?>
<ds:datastoreItem xmlns:ds="http://schemas.openxmlformats.org/officeDocument/2006/customXml" ds:itemID="{F4B3C28E-22F2-4F88-BA4F-E5A0BBB4659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7798</TotalTime>
  <Words>386</Words>
  <Application>Microsoft Office PowerPoint</Application>
  <PresentationFormat>Diavoorstelling (4:3)</PresentationFormat>
  <Paragraphs>70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Monly Lite</vt:lpstr>
      <vt:lpstr>Proxima Nova Alt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Aanmelding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willemien brand</dc:creator>
  <cp:lastModifiedBy>Luzanne Boersma</cp:lastModifiedBy>
  <cp:revision>94</cp:revision>
  <cp:lastPrinted>2019-12-11T09:35:00Z</cp:lastPrinted>
  <dcterms:created xsi:type="dcterms:W3CDTF">2019-09-03T09:50:40Z</dcterms:created>
  <dcterms:modified xsi:type="dcterms:W3CDTF">2022-01-14T10:57:54Z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0x01010051CBA02F1EC95E4FA4FA440ECA28BA33</vt:lpwstr>
  </property>
</Properties>
</file>