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2" r:id="rId2"/>
    <p:sldId id="280" r:id="rId3"/>
    <p:sldId id="281" r:id="rId4"/>
    <p:sldId id="282" r:id="rId5"/>
    <p:sldId id="287" r:id="rId6"/>
    <p:sldId id="273" r:id="rId7"/>
    <p:sldId id="284" r:id="rId8"/>
    <p:sldId id="275" r:id="rId9"/>
    <p:sldId id="264" r:id="rId10"/>
    <p:sldId id="288" r:id="rId11"/>
    <p:sldId id="286" r:id="rId12"/>
    <p:sldId id="285" r:id="rId13"/>
    <p:sldId id="265" r:id="rId14"/>
    <p:sldId id="266" r:id="rId15"/>
  </p:sldIdLst>
  <p:sldSz cx="9144000" cy="6858000" type="screen4x3"/>
  <p:notesSz cx="6811963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25AB2-E3BB-4C5E-B047-9432CC49566A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C698CE4A-5CE1-4ACE-A3CE-765A6C71812C}">
      <dgm:prSet phldrT="[Teks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Onafhankelijke proces</a:t>
          </a:r>
        </a:p>
        <a:p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begeleiding</a:t>
          </a:r>
        </a:p>
      </dgm:t>
    </dgm:pt>
    <dgm:pt modelId="{1D37E071-EB5D-4D37-BD1B-88861979D295}" type="parTrans" cxnId="{D61AABD1-29AD-4B02-A5D0-459E50F45127}">
      <dgm:prSet/>
      <dgm:spPr/>
      <dgm:t>
        <a:bodyPr/>
        <a:lstStyle/>
        <a:p>
          <a:endParaRPr lang="nl-NL"/>
        </a:p>
      </dgm:t>
    </dgm:pt>
    <dgm:pt modelId="{93208D8E-1E21-434D-8C4B-8923DBFE8E1A}" type="sibTrans" cxnId="{D61AABD1-29AD-4B02-A5D0-459E50F45127}">
      <dgm:prSet/>
      <dgm:spPr/>
      <dgm:t>
        <a:bodyPr/>
        <a:lstStyle/>
        <a:p>
          <a:endParaRPr lang="nl-NL"/>
        </a:p>
      </dgm:t>
    </dgm:pt>
    <dgm:pt modelId="{C978612D-2F82-4180-9531-570491A3791B}">
      <dgm:prSet phldrT="[Tekst]" custT="1"/>
      <dgm:spPr/>
      <dgm:t>
        <a:bodyPr/>
        <a:lstStyle/>
        <a:p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Inventariseren huidige aanbod incl. kosten</a:t>
          </a:r>
        </a:p>
      </dgm:t>
    </dgm:pt>
    <dgm:pt modelId="{3C510EC1-7854-4EE4-9450-EE47EBDA6747}" type="parTrans" cxnId="{712F788C-E9BF-43FC-8051-4922BAD3EECC}">
      <dgm:prSet/>
      <dgm:spPr/>
      <dgm:t>
        <a:bodyPr/>
        <a:lstStyle/>
        <a:p>
          <a:endParaRPr lang="nl-NL"/>
        </a:p>
      </dgm:t>
    </dgm:pt>
    <dgm:pt modelId="{E0566F36-8A96-41FD-9059-8EA4E62FEF60}" type="sibTrans" cxnId="{712F788C-E9BF-43FC-8051-4922BAD3EECC}">
      <dgm:prSet/>
      <dgm:spPr/>
      <dgm:t>
        <a:bodyPr/>
        <a:lstStyle/>
        <a:p>
          <a:endParaRPr lang="nl-NL"/>
        </a:p>
      </dgm:t>
    </dgm:pt>
    <dgm:pt modelId="{86297EB5-A9FD-4161-B820-C924801D0631}">
      <dgm:prSet phldrT="[Tekst]" custT="1"/>
      <dgm:spPr/>
      <dgm:t>
        <a:bodyPr/>
        <a:lstStyle/>
        <a:p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Prioritering en Stabiliseren feitelijke situatie</a:t>
          </a:r>
        </a:p>
      </dgm:t>
    </dgm:pt>
    <dgm:pt modelId="{C0D5AA46-D635-4DAB-BE64-0524EFEC7C35}" type="parTrans" cxnId="{F13EB0A1-27E3-413C-98E2-90398B5CAA85}">
      <dgm:prSet/>
      <dgm:spPr/>
      <dgm:t>
        <a:bodyPr/>
        <a:lstStyle/>
        <a:p>
          <a:endParaRPr lang="nl-NL"/>
        </a:p>
      </dgm:t>
    </dgm:pt>
    <dgm:pt modelId="{2BCFCFC7-FF3B-41A7-B6DD-DCF9D97D42F3}" type="sibTrans" cxnId="{F13EB0A1-27E3-413C-98E2-90398B5CAA85}">
      <dgm:prSet/>
      <dgm:spPr/>
      <dgm:t>
        <a:bodyPr/>
        <a:lstStyle/>
        <a:p>
          <a:endParaRPr lang="nl-NL"/>
        </a:p>
      </dgm:t>
    </dgm:pt>
    <dgm:pt modelId="{B88F7903-9FD5-439F-A6FD-4106CCBF65C6}">
      <dgm:prSet custT="1"/>
      <dgm:spPr/>
      <dgm:t>
        <a:bodyPr/>
        <a:lstStyle/>
        <a:p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Arrangeren passend hulpaanbod zonder stapeling</a:t>
          </a:r>
        </a:p>
      </dgm:t>
    </dgm:pt>
    <dgm:pt modelId="{9AB2730F-AC62-4385-AD09-9DBAD71030A9}" type="parTrans" cxnId="{B158996B-E8D0-4522-AD19-13A59A90835F}">
      <dgm:prSet/>
      <dgm:spPr/>
      <dgm:t>
        <a:bodyPr/>
        <a:lstStyle/>
        <a:p>
          <a:endParaRPr lang="nl-NL"/>
        </a:p>
      </dgm:t>
    </dgm:pt>
    <dgm:pt modelId="{E26DD61B-56E0-42C0-BABD-F4F15502D3DC}" type="sibTrans" cxnId="{B158996B-E8D0-4522-AD19-13A59A90835F}">
      <dgm:prSet/>
      <dgm:spPr/>
      <dgm:t>
        <a:bodyPr/>
        <a:lstStyle/>
        <a:p>
          <a:endParaRPr lang="nl-NL"/>
        </a:p>
      </dgm:t>
    </dgm:pt>
    <dgm:pt modelId="{58027804-D545-4049-9CD9-065CD42B385E}">
      <dgm:prSet custT="1"/>
      <dgm:spPr/>
      <dgm:t>
        <a:bodyPr/>
        <a:lstStyle/>
        <a:p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Bewaken gezamenlijke doelen en afspraken</a:t>
          </a:r>
        </a:p>
      </dgm:t>
    </dgm:pt>
    <dgm:pt modelId="{A217FDE6-0133-4478-9B8A-EFCEF16C5904}" type="parTrans" cxnId="{553616FD-73AE-48E3-B048-C996096F6EA2}">
      <dgm:prSet/>
      <dgm:spPr/>
      <dgm:t>
        <a:bodyPr/>
        <a:lstStyle/>
        <a:p>
          <a:endParaRPr lang="nl-NL"/>
        </a:p>
      </dgm:t>
    </dgm:pt>
    <dgm:pt modelId="{58C1BF5B-3215-4117-B383-EE8A0A7D7788}" type="sibTrans" cxnId="{553616FD-73AE-48E3-B048-C996096F6EA2}">
      <dgm:prSet/>
      <dgm:spPr/>
      <dgm:t>
        <a:bodyPr/>
        <a:lstStyle/>
        <a:p>
          <a:endParaRPr lang="nl-NL"/>
        </a:p>
      </dgm:t>
    </dgm:pt>
    <dgm:pt modelId="{92AC1164-B755-4685-85D6-D3C28AD82596}">
      <dgm:prSet custT="1"/>
      <dgm:spPr/>
      <dgm:t>
        <a:bodyPr/>
        <a:lstStyle/>
        <a:p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Maken van één integraal plan met duurzaam perspectief</a:t>
          </a:r>
        </a:p>
      </dgm:t>
    </dgm:pt>
    <dgm:pt modelId="{1176A302-AEE2-4633-827B-19D34F50AAB3}" type="parTrans" cxnId="{789E27E2-4521-4B0B-B796-59E58DD21751}">
      <dgm:prSet/>
      <dgm:spPr/>
      <dgm:t>
        <a:bodyPr/>
        <a:lstStyle/>
        <a:p>
          <a:endParaRPr lang="nl-NL"/>
        </a:p>
      </dgm:t>
    </dgm:pt>
    <dgm:pt modelId="{06CB784C-867D-42E9-BF7C-DCD1E36DB8BF}" type="sibTrans" cxnId="{789E27E2-4521-4B0B-B796-59E58DD21751}">
      <dgm:prSet/>
      <dgm:spPr/>
      <dgm:t>
        <a:bodyPr/>
        <a:lstStyle/>
        <a:p>
          <a:endParaRPr lang="nl-NL"/>
        </a:p>
      </dgm:t>
    </dgm:pt>
    <dgm:pt modelId="{9D13F723-0CE0-483C-8921-C83A528E24D7}">
      <dgm:prSet custT="1"/>
      <dgm:spPr/>
      <dgm:t>
        <a:bodyPr/>
        <a:lstStyle/>
        <a:p>
          <a:r>
            <a:rPr lang="nl-NL" sz="900" dirty="0">
              <a:latin typeface="Calibri" panose="020F0502020204030204" pitchFamily="34" charset="0"/>
              <a:cs typeface="Calibri" panose="020F0502020204030204" pitchFamily="34" charset="0"/>
            </a:rPr>
            <a:t>Overdracht aan  betrokken professional /regie bij gezin</a:t>
          </a:r>
        </a:p>
      </dgm:t>
    </dgm:pt>
    <dgm:pt modelId="{BEFCB5DE-3455-4492-8FDD-703D48876715}" type="parTrans" cxnId="{59466426-D05F-4531-B5DF-45DDE53384EC}">
      <dgm:prSet/>
      <dgm:spPr/>
      <dgm:t>
        <a:bodyPr/>
        <a:lstStyle/>
        <a:p>
          <a:endParaRPr lang="nl-NL"/>
        </a:p>
      </dgm:t>
    </dgm:pt>
    <dgm:pt modelId="{BE09F812-B572-4148-91C3-4F81438E543E}" type="sibTrans" cxnId="{59466426-D05F-4531-B5DF-45DDE53384EC}">
      <dgm:prSet/>
      <dgm:spPr/>
      <dgm:t>
        <a:bodyPr/>
        <a:lstStyle/>
        <a:p>
          <a:endParaRPr lang="nl-NL"/>
        </a:p>
      </dgm:t>
    </dgm:pt>
    <dgm:pt modelId="{BCC4586D-957A-40E1-A56B-028CF29C8399}" type="pres">
      <dgm:prSet presAssocID="{8DB25AB2-E3BB-4C5E-B047-9432CC49566A}" presName="Name0" presStyleCnt="0">
        <dgm:presLayoutVars>
          <dgm:dir/>
          <dgm:animLvl val="lvl"/>
          <dgm:resizeHandles val="exact"/>
        </dgm:presLayoutVars>
      </dgm:prSet>
      <dgm:spPr/>
    </dgm:pt>
    <dgm:pt modelId="{18AF8658-A142-4BF9-BE64-B4FD2CD4258C}" type="pres">
      <dgm:prSet presAssocID="{C698CE4A-5CE1-4ACE-A3CE-765A6C71812C}" presName="parTxOnly" presStyleLbl="node1" presStyleIdx="0" presStyleCnt="7" custScaleX="121000" custScaleY="121000" custLinFactNeighborY="-1613">
        <dgm:presLayoutVars>
          <dgm:chMax val="0"/>
          <dgm:chPref val="0"/>
          <dgm:bulletEnabled val="1"/>
        </dgm:presLayoutVars>
      </dgm:prSet>
      <dgm:spPr/>
    </dgm:pt>
    <dgm:pt modelId="{AA4B55AA-23A0-4EDE-8E76-A793DEED7D0C}" type="pres">
      <dgm:prSet presAssocID="{93208D8E-1E21-434D-8C4B-8923DBFE8E1A}" presName="parTxOnlySpace" presStyleCnt="0"/>
      <dgm:spPr/>
    </dgm:pt>
    <dgm:pt modelId="{BC9EA4DB-BD0E-4439-AE1C-C28EDA22449D}" type="pres">
      <dgm:prSet presAssocID="{C978612D-2F82-4180-9531-570491A3791B}" presName="parTxOnly" presStyleLbl="node1" presStyleIdx="1" presStyleCnt="7" custScaleX="121000" custScaleY="121000">
        <dgm:presLayoutVars>
          <dgm:chMax val="0"/>
          <dgm:chPref val="0"/>
          <dgm:bulletEnabled val="1"/>
        </dgm:presLayoutVars>
      </dgm:prSet>
      <dgm:spPr/>
    </dgm:pt>
    <dgm:pt modelId="{BBC4CDE3-B3B3-4152-B4ED-CF1D682B56CF}" type="pres">
      <dgm:prSet presAssocID="{E0566F36-8A96-41FD-9059-8EA4E62FEF60}" presName="parTxOnlySpace" presStyleCnt="0"/>
      <dgm:spPr/>
    </dgm:pt>
    <dgm:pt modelId="{673DC483-EDCF-47BC-B3C3-CD6DB8AA1E95}" type="pres">
      <dgm:prSet presAssocID="{86297EB5-A9FD-4161-B820-C924801D0631}" presName="parTxOnly" presStyleLbl="node1" presStyleIdx="2" presStyleCnt="7" custScaleX="121000" custScaleY="121000">
        <dgm:presLayoutVars>
          <dgm:chMax val="0"/>
          <dgm:chPref val="0"/>
          <dgm:bulletEnabled val="1"/>
        </dgm:presLayoutVars>
      </dgm:prSet>
      <dgm:spPr/>
    </dgm:pt>
    <dgm:pt modelId="{73ED5B1A-BE27-4333-87A1-4BAA841E5BDF}" type="pres">
      <dgm:prSet presAssocID="{2BCFCFC7-FF3B-41A7-B6DD-DCF9D97D42F3}" presName="parTxOnlySpace" presStyleCnt="0"/>
      <dgm:spPr/>
    </dgm:pt>
    <dgm:pt modelId="{6FE39467-5527-47D6-8993-2E683052154D}" type="pres">
      <dgm:prSet presAssocID="{B88F7903-9FD5-439F-A6FD-4106CCBF65C6}" presName="parTxOnly" presStyleLbl="node1" presStyleIdx="3" presStyleCnt="7" custScaleX="121000" custScaleY="121000">
        <dgm:presLayoutVars>
          <dgm:chMax val="0"/>
          <dgm:chPref val="0"/>
          <dgm:bulletEnabled val="1"/>
        </dgm:presLayoutVars>
      </dgm:prSet>
      <dgm:spPr/>
    </dgm:pt>
    <dgm:pt modelId="{5B1DF13C-2C3E-4C60-8FDC-D8C4478654BC}" type="pres">
      <dgm:prSet presAssocID="{E26DD61B-56E0-42C0-BABD-F4F15502D3DC}" presName="parTxOnlySpace" presStyleCnt="0"/>
      <dgm:spPr/>
    </dgm:pt>
    <dgm:pt modelId="{07E86E86-3391-4CF2-9460-7F7B3A3F8F5E}" type="pres">
      <dgm:prSet presAssocID="{58027804-D545-4049-9CD9-065CD42B385E}" presName="parTxOnly" presStyleLbl="node1" presStyleIdx="4" presStyleCnt="7" custScaleX="121000" custScaleY="121000">
        <dgm:presLayoutVars>
          <dgm:chMax val="0"/>
          <dgm:chPref val="0"/>
          <dgm:bulletEnabled val="1"/>
        </dgm:presLayoutVars>
      </dgm:prSet>
      <dgm:spPr/>
    </dgm:pt>
    <dgm:pt modelId="{C1FCA0A3-70E2-444F-A912-54F5EFB862A7}" type="pres">
      <dgm:prSet presAssocID="{58C1BF5B-3215-4117-B383-EE8A0A7D7788}" presName="parTxOnlySpace" presStyleCnt="0"/>
      <dgm:spPr/>
    </dgm:pt>
    <dgm:pt modelId="{D992834B-16D2-4BED-B2BC-BB4C78639DDD}" type="pres">
      <dgm:prSet presAssocID="{92AC1164-B755-4685-85D6-D3C28AD82596}" presName="parTxOnly" presStyleLbl="node1" presStyleIdx="5" presStyleCnt="7" custScaleX="121000" custScaleY="121000">
        <dgm:presLayoutVars>
          <dgm:chMax val="0"/>
          <dgm:chPref val="0"/>
          <dgm:bulletEnabled val="1"/>
        </dgm:presLayoutVars>
      </dgm:prSet>
      <dgm:spPr/>
    </dgm:pt>
    <dgm:pt modelId="{0ADF3120-CDE4-4A35-BDA0-B831E2125AD7}" type="pres">
      <dgm:prSet presAssocID="{06CB784C-867D-42E9-BF7C-DCD1E36DB8BF}" presName="parTxOnlySpace" presStyleCnt="0"/>
      <dgm:spPr/>
    </dgm:pt>
    <dgm:pt modelId="{CB94D42E-9110-411B-9C4C-8082763C8E03}" type="pres">
      <dgm:prSet presAssocID="{9D13F723-0CE0-483C-8921-C83A528E24D7}" presName="parTxOnly" presStyleLbl="node1" presStyleIdx="6" presStyleCnt="7" custScaleX="121000" custScaleY="121000">
        <dgm:presLayoutVars>
          <dgm:chMax val="0"/>
          <dgm:chPref val="0"/>
          <dgm:bulletEnabled val="1"/>
        </dgm:presLayoutVars>
      </dgm:prSet>
      <dgm:spPr/>
    </dgm:pt>
  </dgm:ptLst>
  <dgm:cxnLst>
    <dgm:cxn modelId="{E856AD13-0073-40E7-80B0-2199D9E545B4}" type="presOf" srcId="{92AC1164-B755-4685-85D6-D3C28AD82596}" destId="{D992834B-16D2-4BED-B2BC-BB4C78639DDD}" srcOrd="0" destOrd="0" presId="urn:microsoft.com/office/officeart/2005/8/layout/chevron1"/>
    <dgm:cxn modelId="{3F49FE25-4502-4739-87F4-CDE18DDD919D}" type="presOf" srcId="{C978612D-2F82-4180-9531-570491A3791B}" destId="{BC9EA4DB-BD0E-4439-AE1C-C28EDA22449D}" srcOrd="0" destOrd="0" presId="urn:microsoft.com/office/officeart/2005/8/layout/chevron1"/>
    <dgm:cxn modelId="{59466426-D05F-4531-B5DF-45DDE53384EC}" srcId="{8DB25AB2-E3BB-4C5E-B047-9432CC49566A}" destId="{9D13F723-0CE0-483C-8921-C83A528E24D7}" srcOrd="6" destOrd="0" parTransId="{BEFCB5DE-3455-4492-8FDD-703D48876715}" sibTransId="{BE09F812-B572-4148-91C3-4F81438E543E}"/>
    <dgm:cxn modelId="{4B209E2B-D10B-4FD1-9DDB-B11F0E7A7C32}" type="presOf" srcId="{B88F7903-9FD5-439F-A6FD-4106CCBF65C6}" destId="{6FE39467-5527-47D6-8993-2E683052154D}" srcOrd="0" destOrd="0" presId="urn:microsoft.com/office/officeart/2005/8/layout/chevron1"/>
    <dgm:cxn modelId="{721E923B-D15D-42A0-9FA2-75D8BB176C85}" type="presOf" srcId="{86297EB5-A9FD-4161-B820-C924801D0631}" destId="{673DC483-EDCF-47BC-B3C3-CD6DB8AA1E95}" srcOrd="0" destOrd="0" presId="urn:microsoft.com/office/officeart/2005/8/layout/chevron1"/>
    <dgm:cxn modelId="{B158996B-E8D0-4522-AD19-13A59A90835F}" srcId="{8DB25AB2-E3BB-4C5E-B047-9432CC49566A}" destId="{B88F7903-9FD5-439F-A6FD-4106CCBF65C6}" srcOrd="3" destOrd="0" parTransId="{9AB2730F-AC62-4385-AD09-9DBAD71030A9}" sibTransId="{E26DD61B-56E0-42C0-BABD-F4F15502D3DC}"/>
    <dgm:cxn modelId="{6C6AE773-700F-494B-8E5A-FDAB2E5B3E51}" type="presOf" srcId="{8DB25AB2-E3BB-4C5E-B047-9432CC49566A}" destId="{BCC4586D-957A-40E1-A56B-028CF29C8399}" srcOrd="0" destOrd="0" presId="urn:microsoft.com/office/officeart/2005/8/layout/chevron1"/>
    <dgm:cxn modelId="{712F788C-E9BF-43FC-8051-4922BAD3EECC}" srcId="{8DB25AB2-E3BB-4C5E-B047-9432CC49566A}" destId="{C978612D-2F82-4180-9531-570491A3791B}" srcOrd="1" destOrd="0" parTransId="{3C510EC1-7854-4EE4-9450-EE47EBDA6747}" sibTransId="{E0566F36-8A96-41FD-9059-8EA4E62FEF60}"/>
    <dgm:cxn modelId="{C9388F92-E94A-4AA6-8DBC-376866687851}" type="presOf" srcId="{9D13F723-0CE0-483C-8921-C83A528E24D7}" destId="{CB94D42E-9110-411B-9C4C-8082763C8E03}" srcOrd="0" destOrd="0" presId="urn:microsoft.com/office/officeart/2005/8/layout/chevron1"/>
    <dgm:cxn modelId="{F13EB0A1-27E3-413C-98E2-90398B5CAA85}" srcId="{8DB25AB2-E3BB-4C5E-B047-9432CC49566A}" destId="{86297EB5-A9FD-4161-B820-C924801D0631}" srcOrd="2" destOrd="0" parTransId="{C0D5AA46-D635-4DAB-BE64-0524EFEC7C35}" sibTransId="{2BCFCFC7-FF3B-41A7-B6DD-DCF9D97D42F3}"/>
    <dgm:cxn modelId="{EF0315CC-1A29-46AD-A48E-0AB2280D63F6}" type="presOf" srcId="{58027804-D545-4049-9CD9-065CD42B385E}" destId="{07E86E86-3391-4CF2-9460-7F7B3A3F8F5E}" srcOrd="0" destOrd="0" presId="urn:microsoft.com/office/officeart/2005/8/layout/chevron1"/>
    <dgm:cxn modelId="{9828B6CC-887D-4026-B502-1254D363F39C}" type="presOf" srcId="{C698CE4A-5CE1-4ACE-A3CE-765A6C71812C}" destId="{18AF8658-A142-4BF9-BE64-B4FD2CD4258C}" srcOrd="0" destOrd="0" presId="urn:microsoft.com/office/officeart/2005/8/layout/chevron1"/>
    <dgm:cxn modelId="{D61AABD1-29AD-4B02-A5D0-459E50F45127}" srcId="{8DB25AB2-E3BB-4C5E-B047-9432CC49566A}" destId="{C698CE4A-5CE1-4ACE-A3CE-765A6C71812C}" srcOrd="0" destOrd="0" parTransId="{1D37E071-EB5D-4D37-BD1B-88861979D295}" sibTransId="{93208D8E-1E21-434D-8C4B-8923DBFE8E1A}"/>
    <dgm:cxn modelId="{789E27E2-4521-4B0B-B796-59E58DD21751}" srcId="{8DB25AB2-E3BB-4C5E-B047-9432CC49566A}" destId="{92AC1164-B755-4685-85D6-D3C28AD82596}" srcOrd="5" destOrd="0" parTransId="{1176A302-AEE2-4633-827B-19D34F50AAB3}" sibTransId="{06CB784C-867D-42E9-BF7C-DCD1E36DB8BF}"/>
    <dgm:cxn modelId="{553616FD-73AE-48E3-B048-C996096F6EA2}" srcId="{8DB25AB2-E3BB-4C5E-B047-9432CC49566A}" destId="{58027804-D545-4049-9CD9-065CD42B385E}" srcOrd="4" destOrd="0" parTransId="{A217FDE6-0133-4478-9B8A-EFCEF16C5904}" sibTransId="{58C1BF5B-3215-4117-B383-EE8A0A7D7788}"/>
    <dgm:cxn modelId="{E032F8AD-C488-437A-BDBD-BF322707F1B7}" type="presParOf" srcId="{BCC4586D-957A-40E1-A56B-028CF29C8399}" destId="{18AF8658-A142-4BF9-BE64-B4FD2CD4258C}" srcOrd="0" destOrd="0" presId="urn:microsoft.com/office/officeart/2005/8/layout/chevron1"/>
    <dgm:cxn modelId="{688F5483-E075-42A2-9B58-EE9CB0209BAC}" type="presParOf" srcId="{BCC4586D-957A-40E1-A56B-028CF29C8399}" destId="{AA4B55AA-23A0-4EDE-8E76-A793DEED7D0C}" srcOrd="1" destOrd="0" presId="urn:microsoft.com/office/officeart/2005/8/layout/chevron1"/>
    <dgm:cxn modelId="{D0D3F897-384A-4291-9D1E-B3410B6E9676}" type="presParOf" srcId="{BCC4586D-957A-40E1-A56B-028CF29C8399}" destId="{BC9EA4DB-BD0E-4439-AE1C-C28EDA22449D}" srcOrd="2" destOrd="0" presId="urn:microsoft.com/office/officeart/2005/8/layout/chevron1"/>
    <dgm:cxn modelId="{18103D99-9956-4BDA-847A-B7D29E52660C}" type="presParOf" srcId="{BCC4586D-957A-40E1-A56B-028CF29C8399}" destId="{BBC4CDE3-B3B3-4152-B4ED-CF1D682B56CF}" srcOrd="3" destOrd="0" presId="urn:microsoft.com/office/officeart/2005/8/layout/chevron1"/>
    <dgm:cxn modelId="{68412CAE-B4C7-42D0-86C8-11DE11CD1181}" type="presParOf" srcId="{BCC4586D-957A-40E1-A56B-028CF29C8399}" destId="{673DC483-EDCF-47BC-B3C3-CD6DB8AA1E95}" srcOrd="4" destOrd="0" presId="urn:microsoft.com/office/officeart/2005/8/layout/chevron1"/>
    <dgm:cxn modelId="{6051AC9D-1DC2-4463-AF5D-2BD802AC4A2C}" type="presParOf" srcId="{BCC4586D-957A-40E1-A56B-028CF29C8399}" destId="{73ED5B1A-BE27-4333-87A1-4BAA841E5BDF}" srcOrd="5" destOrd="0" presId="urn:microsoft.com/office/officeart/2005/8/layout/chevron1"/>
    <dgm:cxn modelId="{CC88EB7F-369E-4E94-BD26-1311E8AD32A0}" type="presParOf" srcId="{BCC4586D-957A-40E1-A56B-028CF29C8399}" destId="{6FE39467-5527-47D6-8993-2E683052154D}" srcOrd="6" destOrd="0" presId="urn:microsoft.com/office/officeart/2005/8/layout/chevron1"/>
    <dgm:cxn modelId="{3346BE7D-CD31-4A23-A091-633222ADA924}" type="presParOf" srcId="{BCC4586D-957A-40E1-A56B-028CF29C8399}" destId="{5B1DF13C-2C3E-4C60-8FDC-D8C4478654BC}" srcOrd="7" destOrd="0" presId="urn:microsoft.com/office/officeart/2005/8/layout/chevron1"/>
    <dgm:cxn modelId="{87C9F5CB-4EDE-40E6-9FA5-8B30075B5F44}" type="presParOf" srcId="{BCC4586D-957A-40E1-A56B-028CF29C8399}" destId="{07E86E86-3391-4CF2-9460-7F7B3A3F8F5E}" srcOrd="8" destOrd="0" presId="urn:microsoft.com/office/officeart/2005/8/layout/chevron1"/>
    <dgm:cxn modelId="{D2879BA9-F3A4-4664-A1CE-A1B1059D475A}" type="presParOf" srcId="{BCC4586D-957A-40E1-A56B-028CF29C8399}" destId="{C1FCA0A3-70E2-444F-A912-54F5EFB862A7}" srcOrd="9" destOrd="0" presId="urn:microsoft.com/office/officeart/2005/8/layout/chevron1"/>
    <dgm:cxn modelId="{D9CE4D1A-5D6A-4524-BFB8-669295D55C9B}" type="presParOf" srcId="{BCC4586D-957A-40E1-A56B-028CF29C8399}" destId="{D992834B-16D2-4BED-B2BC-BB4C78639DDD}" srcOrd="10" destOrd="0" presId="urn:microsoft.com/office/officeart/2005/8/layout/chevron1"/>
    <dgm:cxn modelId="{FB169A66-F6D7-44DD-A1FE-B86AFE980E43}" type="presParOf" srcId="{BCC4586D-957A-40E1-A56B-028CF29C8399}" destId="{0ADF3120-CDE4-4A35-BDA0-B831E2125AD7}" srcOrd="11" destOrd="0" presId="urn:microsoft.com/office/officeart/2005/8/layout/chevron1"/>
    <dgm:cxn modelId="{3DEE6D3E-C71A-4B48-B9AD-A2623089B8F9}" type="presParOf" srcId="{BCC4586D-957A-40E1-A56B-028CF29C8399}" destId="{CB94D42E-9110-411B-9C4C-8082763C8E03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F8658-A142-4BF9-BE64-B4FD2CD4258C}">
      <dsp:nvSpPr>
        <dsp:cNvPr id="0" name=""/>
        <dsp:cNvSpPr/>
      </dsp:nvSpPr>
      <dsp:spPr>
        <a:xfrm>
          <a:off x="3923" y="798483"/>
          <a:ext cx="1371611" cy="54864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Onafhankelijke proces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begeleiding</a:t>
          </a:r>
        </a:p>
      </dsp:txBody>
      <dsp:txXfrm>
        <a:off x="278245" y="798483"/>
        <a:ext cx="822967" cy="548644"/>
      </dsp:txXfrm>
    </dsp:sp>
    <dsp:sp modelId="{BC9EA4DB-BD0E-4439-AE1C-C28EDA22449D}">
      <dsp:nvSpPr>
        <dsp:cNvPr id="0" name=""/>
        <dsp:cNvSpPr/>
      </dsp:nvSpPr>
      <dsp:spPr>
        <a:xfrm>
          <a:off x="1262179" y="805797"/>
          <a:ext cx="1371611" cy="5486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Inventariseren huidige aanbod incl. kosten</a:t>
          </a:r>
        </a:p>
      </dsp:txBody>
      <dsp:txXfrm>
        <a:off x="1536501" y="805797"/>
        <a:ext cx="822967" cy="548644"/>
      </dsp:txXfrm>
    </dsp:sp>
    <dsp:sp modelId="{673DC483-EDCF-47BC-B3C3-CD6DB8AA1E95}">
      <dsp:nvSpPr>
        <dsp:cNvPr id="0" name=""/>
        <dsp:cNvSpPr/>
      </dsp:nvSpPr>
      <dsp:spPr>
        <a:xfrm>
          <a:off x="2520434" y="805797"/>
          <a:ext cx="1371611" cy="5486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Prioritering en Stabiliseren feitelijke situatie</a:t>
          </a:r>
        </a:p>
      </dsp:txBody>
      <dsp:txXfrm>
        <a:off x="2794756" y="805797"/>
        <a:ext cx="822967" cy="548644"/>
      </dsp:txXfrm>
    </dsp:sp>
    <dsp:sp modelId="{6FE39467-5527-47D6-8993-2E683052154D}">
      <dsp:nvSpPr>
        <dsp:cNvPr id="0" name=""/>
        <dsp:cNvSpPr/>
      </dsp:nvSpPr>
      <dsp:spPr>
        <a:xfrm>
          <a:off x="3778690" y="805797"/>
          <a:ext cx="1371611" cy="5486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Arrangeren passend hulpaanbod zonder stapeling</a:t>
          </a:r>
        </a:p>
      </dsp:txBody>
      <dsp:txXfrm>
        <a:off x="4053012" y="805797"/>
        <a:ext cx="822967" cy="548644"/>
      </dsp:txXfrm>
    </dsp:sp>
    <dsp:sp modelId="{07E86E86-3391-4CF2-9460-7F7B3A3F8F5E}">
      <dsp:nvSpPr>
        <dsp:cNvPr id="0" name=""/>
        <dsp:cNvSpPr/>
      </dsp:nvSpPr>
      <dsp:spPr>
        <a:xfrm>
          <a:off x="5036945" y="805797"/>
          <a:ext cx="1371611" cy="5486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Bewaken gezamenlijke doelen en afspraken</a:t>
          </a:r>
        </a:p>
      </dsp:txBody>
      <dsp:txXfrm>
        <a:off x="5311267" y="805797"/>
        <a:ext cx="822967" cy="548644"/>
      </dsp:txXfrm>
    </dsp:sp>
    <dsp:sp modelId="{D992834B-16D2-4BED-B2BC-BB4C78639DDD}">
      <dsp:nvSpPr>
        <dsp:cNvPr id="0" name=""/>
        <dsp:cNvSpPr/>
      </dsp:nvSpPr>
      <dsp:spPr>
        <a:xfrm>
          <a:off x="6295200" y="805797"/>
          <a:ext cx="1371611" cy="5486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Maken van één integraal plan met duurzaam perspectief</a:t>
          </a:r>
        </a:p>
      </dsp:txBody>
      <dsp:txXfrm>
        <a:off x="6569522" y="805797"/>
        <a:ext cx="822967" cy="548644"/>
      </dsp:txXfrm>
    </dsp:sp>
    <dsp:sp modelId="{CB94D42E-9110-411B-9C4C-8082763C8E03}">
      <dsp:nvSpPr>
        <dsp:cNvPr id="0" name=""/>
        <dsp:cNvSpPr/>
      </dsp:nvSpPr>
      <dsp:spPr>
        <a:xfrm>
          <a:off x="7553456" y="805797"/>
          <a:ext cx="1371611" cy="5486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latin typeface="Calibri" panose="020F0502020204030204" pitchFamily="34" charset="0"/>
              <a:cs typeface="Calibri" panose="020F0502020204030204" pitchFamily="34" charset="0"/>
            </a:rPr>
            <a:t>Overdracht aan  betrokken professional /regie bij gezin</a:t>
          </a:r>
        </a:p>
      </dsp:txBody>
      <dsp:txXfrm>
        <a:off x="7827778" y="805797"/>
        <a:ext cx="822967" cy="548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2323C-BD4F-4218-A238-EC4973B7E76E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3A3C1-2542-4A3B-A02C-A86BCDE50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46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008B6-255F-486C-A3C8-8F8A43E28151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71AEC-2416-4258-9207-0DBC878248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49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opvoedondersteuner, maatschappelijk werker, politie, wijkagent, </a:t>
            </a:r>
            <a:r>
              <a:rPr lang="nl-NL" dirty="0" err="1"/>
              <a:t>reclasseerder</a:t>
            </a:r>
            <a:r>
              <a:rPr lang="nl-NL" dirty="0"/>
              <a:t>, </a:t>
            </a:r>
            <a:r>
              <a:rPr lang="nl-NL" dirty="0" err="1"/>
              <a:t>jeugdreclasseerder</a:t>
            </a:r>
            <a:r>
              <a:rPr lang="nl-NL" dirty="0"/>
              <a:t>, jeugdhulpverlener, gezinsvoogd, voogd, schuldhulpverlener, </a:t>
            </a:r>
            <a:r>
              <a:rPr lang="nl-NL" dirty="0" err="1"/>
              <a:t>Wmo</a:t>
            </a:r>
            <a:r>
              <a:rPr lang="nl-NL" dirty="0"/>
              <a:t> consulent, klantmanager, leerplicht ambtenaar, POH ondersteuner, huisarts, kinderarts, psycholoog, psychiater, groepswerker, therapeutisch medewerker, therapeut, gezinstherapeut, coach, 16+ coach, paardencoach, ademtherapeut, mediator, gezinsbegeleider, gedragstherapeut, counselor, </a:t>
            </a:r>
            <a:r>
              <a:rPr lang="nl-NL" dirty="0" err="1"/>
              <a:t>IB’er</a:t>
            </a:r>
            <a:r>
              <a:rPr lang="nl-NL" dirty="0"/>
              <a:t>, diëtist, dramatherapeut, danstherapeut, advocaat, juridisch adviseur, schuldhulpmaatje, fysiotherapeut, ergotherapeut, gedragstherapeut, gezinstherapeut, haptonoom, jobcoach, kindercoach, kinderpsycholoog,  kindertherapeut, life coach, manueel therapeut, onderwijscoach, seksuoloog, Sociale vaardigheidstrainer, stottertherapeut, logopedist, systeemtherapeut, trajectbegeleider, trajectregisseur, traumatherapeut, verslavingstherapeut, verslavingsarts, visueel therapeut, </a:t>
            </a:r>
            <a:r>
              <a:rPr lang="nl-NL" dirty="0" err="1"/>
              <a:t>SPV’er</a:t>
            </a:r>
            <a:r>
              <a:rPr lang="nl-NL" dirty="0"/>
              <a:t>, wijkverpleegkundige, verloskundige, kraamverzorgende, thuiszorg-medewerker, casemanager, ervaringsdeskundige, crisismedewerker, crisisarts, complexbeheerder, sociaal verhuur consulent, coördinator woonoverlast, afdeling openbare orde en veiligheid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71AEC-2416-4258-9207-0DBC878248E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41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opvoedondersteuner, maatschappelijk werker, politie, wijkagent, </a:t>
            </a:r>
            <a:r>
              <a:rPr lang="nl-NL" dirty="0" err="1"/>
              <a:t>reclasseerder</a:t>
            </a:r>
            <a:r>
              <a:rPr lang="nl-NL" dirty="0"/>
              <a:t>, </a:t>
            </a:r>
            <a:r>
              <a:rPr lang="nl-NL" dirty="0" err="1"/>
              <a:t>jeugdreclasseerder</a:t>
            </a:r>
            <a:r>
              <a:rPr lang="nl-NL" dirty="0"/>
              <a:t>, jeugdhulpverlener, gezinsvoogd, voogd, schuldhulpverlener, </a:t>
            </a:r>
            <a:r>
              <a:rPr lang="nl-NL" dirty="0" err="1"/>
              <a:t>Wmo</a:t>
            </a:r>
            <a:r>
              <a:rPr lang="nl-NL" dirty="0"/>
              <a:t> consulent, klantmanager, leerplicht ambtenaar, POH ondersteuner, huisarts, kinderarts, psycholoog, psychiater, groepswerker, therapeutisch medewerker, therapeut, gezinstherapeut, coach, 16+ coach, paardencoach, ademtherapeut, mediator, gezinsbegeleider, gedragstherapeut, counselor, </a:t>
            </a:r>
            <a:r>
              <a:rPr lang="nl-NL" dirty="0" err="1"/>
              <a:t>IB’er</a:t>
            </a:r>
            <a:r>
              <a:rPr lang="nl-NL" dirty="0"/>
              <a:t>, diëtist, dramatherapeut, danstherapeut, advocaat, juridisch adviseur, schuldhulpmaatje, fysiotherapeut, ergotherapeut, gedragstherapeut, gezinstherapeut, haptonoom, jobcoach, kindercoach, kinderpsycholoog,  kindertherapeut, life coach, manueel therapeut, onderwijscoach, seksuoloog, Sociale vaardigheidstrainer, stottertherapeut, logopedist, systeemtherapeut, trajectbegeleider, trajectregisseur, traumatherapeut, verslavingstherapeut, verslavingsarts, visueel therapeut, </a:t>
            </a:r>
            <a:r>
              <a:rPr lang="nl-NL" dirty="0" err="1"/>
              <a:t>SPV’er</a:t>
            </a:r>
            <a:r>
              <a:rPr lang="nl-NL" dirty="0"/>
              <a:t>, wijkverpleegkundige, verloskundige, kraamverzorgende, thuiszorg-medewerker, casemanager, ervaringsdeskundige, crisismedewerker, crisisarts,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71AEC-2416-4258-9207-0DBC878248E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09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opvoedondersteuner, maatschappelijk werker, politie, wijkagent, </a:t>
            </a:r>
            <a:r>
              <a:rPr lang="nl-NL" dirty="0" err="1"/>
              <a:t>reclasseerder</a:t>
            </a:r>
            <a:r>
              <a:rPr lang="nl-NL" dirty="0"/>
              <a:t>, </a:t>
            </a:r>
            <a:r>
              <a:rPr lang="nl-NL" dirty="0" err="1"/>
              <a:t>jeugdreclasseerder</a:t>
            </a:r>
            <a:r>
              <a:rPr lang="nl-NL" dirty="0"/>
              <a:t>, jeugdhulpverlener, gezinsvoogd, voogd, schuldhulpverlener, </a:t>
            </a:r>
            <a:r>
              <a:rPr lang="nl-NL" dirty="0" err="1"/>
              <a:t>Wmo</a:t>
            </a:r>
            <a:r>
              <a:rPr lang="nl-NL" dirty="0"/>
              <a:t> consulent, klantmanager, leerplicht ambtenaar, POH ondersteuner, huisarts, kinderarts, psycholoog, psychiater, groepswerker, therapeutisch medewerker, therapeut, gezinstherapeut, coach, 16+ coach, paardencoach, ademtherapeut, mediator, gezinsbegeleider, gedragstherapeut, counselor, </a:t>
            </a:r>
            <a:r>
              <a:rPr lang="nl-NL" dirty="0" err="1"/>
              <a:t>IB’er</a:t>
            </a:r>
            <a:r>
              <a:rPr lang="nl-NL" dirty="0"/>
              <a:t>, diëtist, dramatherapeut, danstherapeut, advocaat, juridisch adviseur, schuldhulpmaatje, fysiotherapeut, ergotherapeut, gedragstherapeut, gezinstherapeut, haptonoom, jobcoach, kindercoach, kinderpsycholoog,  kindertherapeut, life coach, manueel therapeut, onderwijscoach, seksuoloog, Sociale vaardigheidstrainer, stottertherapeut, logopedist, systeemtherapeut, trajectbegeleider, trajectregisseur, traumatherapeut, verslavingstherapeut, verslavingsarts, visueel therapeut, </a:t>
            </a:r>
            <a:r>
              <a:rPr lang="nl-NL" dirty="0" err="1"/>
              <a:t>SPV’er</a:t>
            </a:r>
            <a:r>
              <a:rPr lang="nl-NL" dirty="0"/>
              <a:t>, wijkverpleegkundige, verloskundige, kraamverzorgende, thuiszorg-medewerker, casemanager, ervaringsdeskundige, crisismedewerker, crisisarts,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71AEC-2416-4258-9207-0DBC878248E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1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007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238" y="630238"/>
            <a:ext cx="2286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A82448-6381-4341-B13A-2E57CAFD7DB3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D0C31-1083-45D6-B5A7-0EA827A5BE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A82448-6381-4341-B13A-2E57CAFD7DB3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D0C31-1083-45D6-B5A7-0EA827A5BE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A82448-6381-4341-B13A-2E57CAFD7DB3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D0C31-1083-45D6-B5A7-0EA827A5BE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2C6"/>
              </a:buClr>
              <a:defRPr>
                <a:solidFill>
                  <a:srgbClr val="002060"/>
                </a:solidFill>
              </a:defRPr>
            </a:lvl1pPr>
            <a:lvl2pPr>
              <a:buClr>
                <a:srgbClr val="0072C6"/>
              </a:buClr>
              <a:buFont typeface="Arial" pitchFamily="34" charset="0"/>
              <a:buChar char="-"/>
              <a:defRPr>
                <a:solidFill>
                  <a:srgbClr val="002060"/>
                </a:solidFill>
              </a:defRPr>
            </a:lvl2pPr>
            <a:lvl3pPr>
              <a:buClr>
                <a:srgbClr val="0072C6"/>
              </a:buClr>
              <a:buFont typeface="Arial" pitchFamily="34" charset="0"/>
              <a:buChar char="•"/>
              <a:defRPr>
                <a:solidFill>
                  <a:srgbClr val="002060"/>
                </a:solidFill>
              </a:defRPr>
            </a:lvl3pPr>
            <a:lvl4pPr>
              <a:buClr>
                <a:srgbClr val="0072C6"/>
              </a:buClr>
              <a:buSzPct val="40000"/>
              <a:buFont typeface="Wingdings" pitchFamily="2" charset="2"/>
              <a:buChar char="q"/>
              <a:defRPr>
                <a:solidFill>
                  <a:srgbClr val="002060"/>
                </a:solidFill>
              </a:defRPr>
            </a:lvl4pPr>
            <a:lvl5pPr>
              <a:buClr>
                <a:srgbClr val="0072C6"/>
              </a:buClr>
              <a:buFont typeface="Arial" pitchFamily="34" charset="0"/>
              <a:buChar char="*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A82448-6381-4341-B13A-2E57CAFD7DB3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D0C31-1083-45D6-B5A7-0EA827A5BE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rgbClr val="DC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8457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09537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A82448-6381-4341-B13A-2E57CAFD7DB3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D0C31-1083-45D6-B5A7-0EA827A5BE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A82448-6381-4341-B13A-2E57CAFD7DB3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D0C31-1083-45D6-B5A7-0EA827A5BE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A82448-6381-4341-B13A-2E57CAFD7DB3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D0C31-1083-45D6-B5A7-0EA827A5BE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A82448-6381-4341-B13A-2E57CAFD7DB3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D0C31-1083-45D6-B5A7-0EA827A5BE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A82448-6381-4341-B13A-2E57CAFD7DB3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D0C31-1083-45D6-B5A7-0EA827A5BE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A82448-6381-4341-B13A-2E57CAFD7DB3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D0C31-1083-45D6-B5A7-0EA827A5BE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A82448-6381-4341-B13A-2E57CAFD7DB3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D0C31-1083-45D6-B5A7-0EA827A5BE1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72C6"/>
                </a:solidFill>
                <a:latin typeface="+mn-lt"/>
              </a:defRPr>
            </a:lvl1pPr>
          </a:lstStyle>
          <a:p>
            <a:fld id="{A7A82448-6381-4341-B13A-2E57CAFD7DB3}" type="datetimeFigureOut">
              <a:rPr lang="nl-NL" smtClean="0"/>
              <a:t>12-1-2022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2C6"/>
                </a:solidFill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72C6"/>
                </a:solidFill>
                <a:latin typeface="+mn-lt"/>
              </a:defRPr>
            </a:lvl1pPr>
          </a:lstStyle>
          <a:p>
            <a:fld id="{254D0C31-1083-45D6-B5A7-0EA827A5BE1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72C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•"/>
        <a:defRPr lang="nl-NL" sz="3200" kern="1200" dirty="0" smtClean="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pitchFamily="34" charset="0"/>
        <a:buChar char="-"/>
        <a:defRPr lang="nl-NL" sz="3200" kern="1200" dirty="0" smtClean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•"/>
        <a:defRPr lang="nl-NL" sz="3200" kern="1200" dirty="0" smtClean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Wingdings" pitchFamily="2" charset="2"/>
        <a:buChar char="§"/>
        <a:defRPr lang="nl-NL" sz="3200" kern="1200" dirty="0" smtClean="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Symbol" pitchFamily="18" charset="2"/>
        <a:buChar char=""/>
        <a:defRPr lang="nl-NL" sz="3200" kern="1200" dirty="0" smtClean="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ijkzorgnetwerk.nl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.bouwer@zoetermeer.nl" TargetMode="External"/><Relationship Id="rId2" Type="http://schemas.openxmlformats.org/officeDocument/2006/relationships/hyperlink" Target="mailto:procescoordinatie@zoetermeer.n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.reuhman@zoetermeer.nl" TargetMode="External"/><Relationship Id="rId4" Type="http://schemas.openxmlformats.org/officeDocument/2006/relationships/hyperlink" Target="mailto:m.j.logtenberg@zoetermeer.n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052737"/>
            <a:ext cx="7918648" cy="1080119"/>
          </a:xfrm>
        </p:spPr>
        <p:txBody>
          <a:bodyPr/>
          <a:lstStyle/>
          <a:p>
            <a:r>
              <a:rPr lang="nl-NL" dirty="0"/>
              <a:t>Even voorstellen….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64088" y="2204864"/>
            <a:ext cx="3312368" cy="424847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400" dirty="0"/>
              <a:t>Jorine Reuhman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400" dirty="0"/>
              <a:t>Astrid Bouwer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400" dirty="0"/>
              <a:t>Marjon Logtenberg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400" dirty="0"/>
              <a:t>Femke Heeres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8C6117-7B3A-48DE-82EB-5A09DB095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74" y="1993962"/>
            <a:ext cx="5207522" cy="467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8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792088"/>
          </a:xfrm>
        </p:spPr>
        <p:txBody>
          <a:bodyPr/>
          <a:lstStyle/>
          <a:p>
            <a:r>
              <a:rPr lang="nl-NL" sz="4000" dirty="0"/>
              <a:t>Wat doen we niet…..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496944" cy="4320480"/>
          </a:xfrm>
        </p:spPr>
        <p:txBody>
          <a:bodyPr/>
          <a:lstStyle/>
          <a:p>
            <a:pPr marL="457200" lvl="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Wachtlijsten omzeilen (wel van kijken wat we kunnen in de tijd dat iemand op een wachtlijst staat)</a:t>
            </a:r>
          </a:p>
          <a:p>
            <a:pPr marL="457200" lvl="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Afdwingen van zorg-, dienst- hulpverlening (wel uiterste inspanning om hierin te bemiddelen en noodzaak aan te tonen)</a:t>
            </a:r>
          </a:p>
          <a:p>
            <a:pPr marL="457200" lvl="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Afwijken van wetgeving of beleid (wel uiterste inspanning om toch maatwerk binnen deze kaders te organiseren)</a:t>
            </a:r>
          </a:p>
          <a:p>
            <a:pPr marL="457200" lvl="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Veiligheid waarborgen/monitoren beoordelen (wel zorgen dat juiste organisatie/professionals aanhaakt die deze verantwoordelijkheid heeft)</a:t>
            </a:r>
          </a:p>
          <a:p>
            <a:pPr marL="457200" lvl="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Casusregie of zorgcoördinatie (dat ligt bij de professionals/zorg- en hulpverleners) </a:t>
            </a:r>
          </a:p>
        </p:txBody>
      </p:sp>
    </p:spTree>
    <p:extLst>
      <p:ext uri="{BB962C8B-B14F-4D97-AF65-F5344CB8AC3E}">
        <p14:creationId xmlns:p14="http://schemas.microsoft.com/office/powerpoint/2010/main" val="2913845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720079"/>
          </a:xfrm>
        </p:spPr>
        <p:txBody>
          <a:bodyPr/>
          <a:lstStyle/>
          <a:p>
            <a:br>
              <a:rPr lang="nl-NL" sz="4000" dirty="0"/>
            </a:br>
            <a:r>
              <a:rPr lang="nl-NL" sz="4000" dirty="0"/>
              <a:t>Wie zijn jullie/onze partners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496944" cy="4392488"/>
          </a:xfrm>
        </p:spPr>
        <p:txBody>
          <a:bodyPr/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Bij casuïstiek van Procescoördinatie bestaat het hulpaanbod in 80% uit meer dan 10 hulpverleners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Welke partners komen jullie zoal tegen?</a:t>
            </a:r>
          </a:p>
          <a:p>
            <a:pPr>
              <a:buClr>
                <a:schemeClr val="bg1"/>
              </a:buClr>
            </a:pPr>
            <a:endParaRPr lang="nl-NL" sz="2400" b="1" i="1" dirty="0"/>
          </a:p>
          <a:p>
            <a:pPr>
              <a:buClr>
                <a:schemeClr val="bg1"/>
              </a:buClr>
            </a:pPr>
            <a:r>
              <a:rPr lang="nl-NL" sz="2400" b="1" i="1" dirty="0"/>
              <a:t>Betrokken professionals hoeven écht niet alles te weten, nieuwsgierigheid en de wil om mee te helpen aan een</a:t>
            </a:r>
          </a:p>
          <a:p>
            <a:pPr>
              <a:buClr>
                <a:schemeClr val="bg1"/>
              </a:buClr>
            </a:pPr>
            <a:r>
              <a:rPr lang="nl-NL" sz="2400" b="1" i="1" dirty="0"/>
              <a:t>oplossing, is al meer dan genoeg!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413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268759"/>
            <a:ext cx="7774632" cy="1008113"/>
          </a:xfrm>
        </p:spPr>
        <p:txBody>
          <a:bodyPr/>
          <a:lstStyle/>
          <a:p>
            <a:br>
              <a:rPr lang="nl-NL" dirty="0"/>
            </a:br>
            <a:br>
              <a:rPr lang="nl-NL" dirty="0"/>
            </a:br>
            <a:r>
              <a:rPr lang="nl-NL" dirty="0"/>
              <a:t>Opbrengsten: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568952" cy="5112568"/>
          </a:xfrm>
        </p:spPr>
        <p:txBody>
          <a:bodyPr/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Bewustwording belang van prioritering gericht op bestaanszekerheid, huisvesting, financiën en veiligheid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Stapeling van hulpverlening is een groot aandachtspunt. 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Kostenbewustzijn vergroten, maatschappelijke opgave</a:t>
            </a:r>
          </a:p>
          <a:p>
            <a:pPr algn="l">
              <a:buClr>
                <a:schemeClr val="bg1"/>
              </a:buClr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5859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Vragen en Tips?!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232248"/>
          </a:xfrm>
        </p:spPr>
        <p:txBody>
          <a:bodyPr/>
          <a:lstStyle/>
          <a:p>
            <a:r>
              <a:rPr lang="nl-NL" u="sng" dirty="0">
                <a:solidFill>
                  <a:srgbClr val="0000FF"/>
                </a:solidFill>
                <a:hlinkClick r:id="rId2"/>
              </a:rPr>
              <a:t>www.wijkzorgnetwerk.nl</a:t>
            </a:r>
            <a:endParaRPr lang="nl-NL" u="sng" dirty="0">
              <a:solidFill>
                <a:srgbClr val="0000FF"/>
              </a:solidFill>
            </a:endParaRPr>
          </a:p>
          <a:p>
            <a:r>
              <a:rPr lang="nl-N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Digitaal platform Wijkzorgnetwerk Zoetermeer: dé community voor en door professionals</a:t>
            </a:r>
            <a:r>
              <a:rPr lang="nl-NL" sz="1800" i="1" dirty="0">
                <a:solidFill>
                  <a:srgbClr val="2F589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u="sng" dirty="0">
              <a:solidFill>
                <a:srgbClr val="0000FF"/>
              </a:solidFill>
            </a:endParaRPr>
          </a:p>
          <a:p>
            <a:endParaRPr lang="nl-NL" dirty="0"/>
          </a:p>
        </p:txBody>
      </p:sp>
      <p:pic>
        <p:nvPicPr>
          <p:cNvPr id="4" name="Afbeelding 3" descr="logo klein">
            <a:extLst>
              <a:ext uri="{FF2B5EF4-FFF2-40B4-BE49-F238E27FC236}">
                <a16:creationId xmlns:a16="http://schemas.microsoft.com/office/drawing/2014/main" id="{F5BAADF8-E890-4E31-8E25-7E84C48DA9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69160"/>
            <a:ext cx="1008112" cy="889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10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68203"/>
            <a:ext cx="7772400" cy="836661"/>
          </a:xfrm>
        </p:spPr>
        <p:txBody>
          <a:bodyPr/>
          <a:lstStyle/>
          <a:p>
            <a:r>
              <a:rPr lang="nl-NL" dirty="0"/>
              <a:t>Aanmelden Casuïstiek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568952" cy="4176464"/>
          </a:xfrm>
        </p:spPr>
        <p:txBody>
          <a:bodyPr/>
          <a:lstStyle/>
          <a:p>
            <a:pPr algn="l"/>
            <a:r>
              <a:rPr lang="nl-NL" sz="1800" dirty="0"/>
              <a:t>Bereikbaar via ons algemene mail adres:  </a:t>
            </a:r>
          </a:p>
          <a:p>
            <a:pPr algn="l"/>
            <a:r>
              <a:rPr lang="nl-NL" sz="1800" dirty="0">
                <a:hlinkClick r:id="rId2"/>
              </a:rPr>
              <a:t>procescoordinatie@zoetermeer.nl</a:t>
            </a:r>
            <a:endParaRPr lang="nl-NL" sz="1800" dirty="0"/>
          </a:p>
          <a:p>
            <a:pPr algn="l"/>
            <a:endParaRPr lang="nl-NL" sz="1800" dirty="0"/>
          </a:p>
          <a:p>
            <a:pPr algn="l"/>
            <a:r>
              <a:rPr lang="nl-NL" sz="1800" dirty="0"/>
              <a:t>Astrid Bouwer	06-55449950  Werkzaam op alle dagen behalve donderdag</a:t>
            </a:r>
          </a:p>
          <a:p>
            <a:pPr algn="l"/>
            <a:r>
              <a:rPr lang="nl-NL" sz="1800" dirty="0">
                <a:hlinkClick r:id="rId3"/>
              </a:rPr>
              <a:t>a.bouwer@zoetermeer.nl</a:t>
            </a:r>
            <a:endParaRPr lang="nl-NL" sz="1800" dirty="0"/>
          </a:p>
          <a:p>
            <a:pPr algn="l"/>
            <a:endParaRPr lang="nl-NL" sz="1800" dirty="0"/>
          </a:p>
          <a:p>
            <a:pPr algn="l"/>
            <a:r>
              <a:rPr lang="nl-NL" sz="1800" dirty="0"/>
              <a:t>Marjon Logtenberg 06- 25701479  Werkzaam van ma t/m don</a:t>
            </a:r>
          </a:p>
          <a:p>
            <a:pPr algn="l"/>
            <a:r>
              <a:rPr lang="nl-NL" sz="1800" dirty="0">
                <a:hlinkClick r:id="rId4"/>
              </a:rPr>
              <a:t>m.j.logtenberg@zoetermeer.nl</a:t>
            </a:r>
            <a:endParaRPr lang="nl-NL" sz="1800" dirty="0"/>
          </a:p>
          <a:p>
            <a:pPr algn="l"/>
            <a:endParaRPr lang="nl-NL" sz="1800" dirty="0"/>
          </a:p>
          <a:p>
            <a:pPr algn="l"/>
            <a:r>
              <a:rPr lang="nl-NL" sz="1800" dirty="0"/>
              <a:t>Jorine Reuhman	06-25690865  Werkzaam op ma-di-do-vrij</a:t>
            </a:r>
          </a:p>
          <a:p>
            <a:pPr algn="l"/>
            <a:r>
              <a:rPr lang="nl-NL" sz="1800" dirty="0">
                <a:hlinkClick r:id="rId5"/>
              </a:rPr>
              <a:t>j.reuhman@zoetermeer.nl</a:t>
            </a:r>
            <a:endParaRPr lang="nl-NL" sz="1800" dirty="0"/>
          </a:p>
          <a:p>
            <a:pPr algn="l"/>
            <a:endParaRPr lang="nl-NL" sz="1800" dirty="0"/>
          </a:p>
          <a:p>
            <a:pPr algn="l"/>
            <a:endParaRPr lang="nl-NL" sz="1800" dirty="0"/>
          </a:p>
          <a:p>
            <a:pPr algn="l"/>
            <a:r>
              <a:rPr lang="nl-NL" sz="1800" dirty="0"/>
              <a:t>	</a:t>
            </a:r>
            <a:r>
              <a:rPr lang="nl-NL" dirty="0"/>
              <a:t>		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57099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782" y="1700808"/>
            <a:ext cx="6005729" cy="1470025"/>
          </a:xfrm>
        </p:spPr>
        <p:txBody>
          <a:bodyPr/>
          <a:lstStyle/>
          <a:p>
            <a:pPr algn="l"/>
            <a:r>
              <a:rPr lang="nl-NL" dirty="0"/>
              <a:t>	  </a:t>
            </a:r>
            <a:endParaRPr lang="nl-NL" sz="3200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5556" y="2636912"/>
            <a:ext cx="7192888" cy="2880320"/>
          </a:xfrm>
        </p:spPr>
        <p:txBody>
          <a:bodyPr/>
          <a:lstStyle/>
          <a:p>
            <a:endParaRPr lang="nl-NL" dirty="0"/>
          </a:p>
          <a:p>
            <a:pPr algn="l"/>
            <a:endParaRPr lang="nl-NL" sz="2400" dirty="0"/>
          </a:p>
        </p:txBody>
      </p:sp>
      <p:pic>
        <p:nvPicPr>
          <p:cNvPr id="4" name="Picture 8272">
            <a:extLst>
              <a:ext uri="{FF2B5EF4-FFF2-40B4-BE49-F238E27FC236}">
                <a16:creationId xmlns:a16="http://schemas.microsoft.com/office/drawing/2014/main" id="{24ABBF5F-18BB-4504-84B3-200A52544E6D}"/>
              </a:ext>
            </a:extLst>
          </p:cNvPr>
          <p:cNvPicPr/>
          <p:nvPr/>
        </p:nvPicPr>
        <p:blipFill rotWithShape="1">
          <a:blip r:embed="rId2"/>
          <a:srcRect t="15278" b="4166"/>
          <a:stretch/>
        </p:blipFill>
        <p:spPr>
          <a:xfrm>
            <a:off x="1403648" y="1484784"/>
            <a:ext cx="619268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4632" cy="1226567"/>
          </a:xfrm>
        </p:spPr>
        <p:txBody>
          <a:bodyPr/>
          <a:lstStyle/>
          <a:p>
            <a:r>
              <a:rPr lang="nl-NL" dirty="0"/>
              <a:t>Inhoud 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7270576" cy="4176464"/>
          </a:xfrm>
        </p:spPr>
        <p:txBody>
          <a:bodyPr/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Wat zijn redenen om een casus aan te melden bij Procescoördinatie?</a:t>
            </a:r>
          </a:p>
          <a:p>
            <a:pPr algn="l">
              <a:buClr>
                <a:schemeClr val="bg1"/>
              </a:buClr>
            </a:pPr>
            <a:endParaRPr lang="nl-NL" sz="2800" dirty="0"/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Wie kan een casus aanmelden bij Procescoördinatie?</a:t>
            </a:r>
          </a:p>
          <a:p>
            <a:pPr algn="l">
              <a:buClr>
                <a:schemeClr val="bg1"/>
              </a:buClr>
            </a:pPr>
            <a:endParaRPr lang="nl-NL" sz="2800" dirty="0"/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Hoe ziet de samenwerking eruit tussen JGH, VVT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/>
              <a:t>en Procescoördinatie?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113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4632" cy="936105"/>
          </a:xfrm>
        </p:spPr>
        <p:txBody>
          <a:bodyPr/>
          <a:lstStyle/>
          <a:p>
            <a:r>
              <a:rPr lang="nl-NL" dirty="0"/>
              <a:t>Definitie Procescoördinatie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568952" cy="4536504"/>
          </a:xfrm>
        </p:spPr>
        <p:txBody>
          <a:bodyPr/>
          <a:lstStyle/>
          <a:p>
            <a:r>
              <a:rPr lang="nl-NL" sz="2800" dirty="0"/>
              <a:t>Procescoördinatie is onafhankelijke procesbegeleiding</a:t>
            </a:r>
          </a:p>
          <a:p>
            <a:r>
              <a:rPr lang="nl-NL" sz="2800" dirty="0"/>
              <a:t> </a:t>
            </a:r>
          </a:p>
          <a:p>
            <a:r>
              <a:rPr lang="nl-NL" sz="2400" dirty="0"/>
              <a:t>De procescoördinator begeleidt en bewaakt het proces van het gezamenlijk stellen van doelen en het maken en nakomen van afspraken met betrekking tot alle zorg-, hulp-, dienstverlening en de veiligheid. </a:t>
            </a:r>
          </a:p>
          <a:p>
            <a:endParaRPr lang="nl-NL" sz="2400" dirty="0"/>
          </a:p>
          <a:p>
            <a:r>
              <a:rPr lang="nl-NL" sz="2400" dirty="0"/>
              <a:t>Dit leidt tot één domein overstijgend plan van het huishouden met het eigen netwerk en professionals.  </a:t>
            </a:r>
          </a:p>
          <a:p>
            <a:pPr algn="l"/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872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24745"/>
            <a:ext cx="7774632" cy="720080"/>
          </a:xfrm>
        </p:spPr>
        <p:txBody>
          <a:bodyPr/>
          <a:lstStyle/>
          <a:p>
            <a:r>
              <a:rPr lang="nl-NL" sz="3200" dirty="0"/>
              <a:t>Reden voor aanmelding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12968" cy="4896543"/>
          </a:xfrm>
        </p:spPr>
        <p:txBody>
          <a:bodyPr/>
          <a:lstStyle/>
          <a:p>
            <a:r>
              <a:rPr lang="nl-NL" sz="2800" dirty="0"/>
              <a:t>De zorg-, hulp- en/of dienstverleners binnen een huishouden lopen vast omdat er:</a:t>
            </a:r>
          </a:p>
          <a:p>
            <a:pPr marL="457200" lvl="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Onvrede is over de voortgang</a:t>
            </a:r>
          </a:p>
          <a:p>
            <a:pPr marL="457200" lvl="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Complexe of meervoudige problematiek is</a:t>
            </a:r>
          </a:p>
          <a:p>
            <a:pPr marL="457200" lvl="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Visie verschillen zijn of problemen in de samenwerking</a:t>
            </a:r>
          </a:p>
          <a:p>
            <a:pPr marL="457200" lvl="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Geen gezamenlijk plan en/of geen gezamenlijk perspectief is</a:t>
            </a:r>
          </a:p>
          <a:p>
            <a:pPr marL="457200" lvl="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Geen coördinatie is of niet van de grond komt</a:t>
            </a:r>
          </a:p>
          <a:p>
            <a:pPr marL="457200" lvl="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Handelingsverlegenheid is</a:t>
            </a:r>
          </a:p>
          <a:p>
            <a:pPr marL="457200" lvl="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Er een maatwerkoplossing nodig is</a:t>
            </a:r>
          </a:p>
          <a:p>
            <a:pPr marL="457200" lvl="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Stagnatie is door wet- of regelgeving</a:t>
            </a:r>
          </a:p>
          <a:p>
            <a:pPr marL="457200" lvl="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Er onvoldoende afstemming is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Procescoordinatie niet alleen bij Jeugdproblematiek</a:t>
            </a:r>
          </a:p>
          <a:p>
            <a:pPr marL="457200" lvl="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7200" lvl="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nl-NL" sz="2400" dirty="0"/>
          </a:p>
          <a:p>
            <a:pPr algn="l"/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607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4632" cy="1226567"/>
          </a:xfrm>
        </p:spPr>
        <p:txBody>
          <a:bodyPr/>
          <a:lstStyle/>
          <a:p>
            <a:br>
              <a:rPr lang="nl-NL" i="1" dirty="0"/>
            </a:br>
            <a:br>
              <a:rPr lang="nl-NL" i="1" dirty="0"/>
            </a:br>
            <a:br>
              <a:rPr lang="nl-NL" i="1" dirty="0"/>
            </a:br>
            <a:br>
              <a:rPr lang="nl-NL" i="1" dirty="0"/>
            </a:br>
            <a:br>
              <a:rPr lang="nl-NL" i="1" dirty="0"/>
            </a:br>
            <a:br>
              <a:rPr lang="nl-NL" i="1" dirty="0"/>
            </a:br>
            <a:br>
              <a:rPr lang="nl-NL" i="1" dirty="0"/>
            </a:br>
            <a:br>
              <a:rPr lang="nl-NL" sz="3600" i="1" dirty="0"/>
            </a:b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3792" y="836712"/>
            <a:ext cx="8134672" cy="5184576"/>
          </a:xfrm>
        </p:spPr>
        <p:txBody>
          <a:bodyPr/>
          <a:lstStyle/>
          <a:p>
            <a:endParaRPr lang="nl-NL" sz="4000" i="1" dirty="0"/>
          </a:p>
          <a:p>
            <a:r>
              <a:rPr lang="nl-NL" sz="2800" b="1" i="1" dirty="0"/>
              <a:t>De procescoördinator is onafhankelijk van de inhoud en is voor is voor de meervoudige belangen behartiging</a:t>
            </a:r>
          </a:p>
          <a:p>
            <a:endParaRPr lang="nl-NL" sz="2800" b="1" i="1" dirty="0"/>
          </a:p>
          <a:p>
            <a:r>
              <a:rPr lang="nl-NL" sz="2800" b="1" i="1" dirty="0"/>
              <a:t>De procescoördinator is </a:t>
            </a:r>
            <a:r>
              <a:rPr lang="nl-NL" sz="2800" b="1" i="1" u="sng" dirty="0"/>
              <a:t>niet </a:t>
            </a:r>
            <a:r>
              <a:rPr lang="nl-NL" sz="2800" b="1" i="1" dirty="0"/>
              <a:t>de volgende hulpverlener aan tafel</a:t>
            </a:r>
          </a:p>
          <a:p>
            <a:endParaRPr lang="nl-NL" sz="2800" b="1" i="1" dirty="0"/>
          </a:p>
          <a:p>
            <a:endParaRPr lang="nl-NL" sz="2800" b="1" i="1" dirty="0"/>
          </a:p>
          <a:p>
            <a:endParaRPr lang="nl-NL" sz="2800" b="1" i="1" dirty="0"/>
          </a:p>
          <a:p>
            <a:endParaRPr lang="nl-NL" sz="4000" b="1" i="1" dirty="0"/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7698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4632" cy="1226567"/>
          </a:xfrm>
        </p:spPr>
        <p:txBody>
          <a:bodyPr/>
          <a:lstStyle/>
          <a:p>
            <a:r>
              <a:rPr lang="nl-NL" dirty="0"/>
              <a:t>Wie kan aanmelden?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3528392"/>
          </a:xfrm>
        </p:spPr>
        <p:txBody>
          <a:bodyPr/>
          <a:lstStyle/>
          <a:p>
            <a:endParaRPr lang="nl-NL" dirty="0"/>
          </a:p>
          <a:p>
            <a:r>
              <a:rPr lang="nl-NL" sz="2800" b="1" u="sng" dirty="0"/>
              <a:t>IEDERE professional</a:t>
            </a:r>
          </a:p>
          <a:p>
            <a:r>
              <a:rPr lang="nl-NL" sz="2800" b="1" u="sng" dirty="0"/>
              <a:t>  </a:t>
            </a:r>
          </a:p>
          <a:p>
            <a:endParaRPr lang="nl-NL" sz="2800" dirty="0"/>
          </a:p>
          <a:p>
            <a:r>
              <a:rPr lang="nl-NL" sz="2800" dirty="0"/>
              <a:t>ook alleen voor overleg en advies!!!</a:t>
            </a:r>
          </a:p>
        </p:txBody>
      </p:sp>
    </p:spTree>
    <p:extLst>
      <p:ext uri="{BB962C8B-B14F-4D97-AF65-F5344CB8AC3E}">
        <p14:creationId xmlns:p14="http://schemas.microsoft.com/office/powerpoint/2010/main" val="294074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296143"/>
          </a:xfrm>
        </p:spPr>
        <p:txBody>
          <a:bodyPr/>
          <a:lstStyle/>
          <a:p>
            <a:r>
              <a:rPr lang="nl-NL" dirty="0"/>
              <a:t>Wat is Procescoördinatie &amp; Werkwijze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32403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B701D6A-86EF-4BFC-820F-E8BD58EE0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137634"/>
              </p:ext>
            </p:extLst>
          </p:nvPr>
        </p:nvGraphicFramePr>
        <p:xfrm>
          <a:off x="107504" y="3501008"/>
          <a:ext cx="892899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23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584176"/>
          </a:xfrm>
        </p:spPr>
        <p:txBody>
          <a:bodyPr/>
          <a:lstStyle/>
          <a:p>
            <a:br>
              <a:rPr lang="nl-NL" sz="4000" dirty="0"/>
            </a:br>
            <a:r>
              <a:rPr lang="nl-NL" sz="4000" dirty="0"/>
              <a:t>Samenwerking met JGH &amp; VVT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8496944" cy="3816424"/>
          </a:xfrm>
        </p:spPr>
        <p:txBody>
          <a:bodyPr/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Verschil casus regie en Procesregie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Niet alleen Jeugdproblematiek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Procescoordinatie bij combinatie van Jeugdproblematiek en volwassenproblematiek die ook over verschillende woonadressen kan gaan ( ook verschillende gemeenten)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30928955"/>
      </p:ext>
    </p:extLst>
  </p:cSld>
  <p:clrMapOvr>
    <a:masterClrMapping/>
  </p:clrMapOvr>
</p:sld>
</file>

<file path=ppt/theme/theme1.xml><?xml version="1.0" encoding="utf-8"?>
<a:theme xmlns:a="http://schemas.openxmlformats.org/drawingml/2006/main" name="zoetermeer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CBF0"/>
      </a:accent1>
      <a:accent2>
        <a:srgbClr val="FFF874"/>
      </a:accent2>
      <a:accent3>
        <a:srgbClr val="0072C6"/>
      </a:accent3>
      <a:accent4>
        <a:srgbClr val="FFD100"/>
      </a:accent4>
      <a:accent5>
        <a:srgbClr val="005499"/>
      </a:accent5>
      <a:accent6>
        <a:srgbClr val="FFAA14"/>
      </a:accent6>
      <a:hlink>
        <a:srgbClr val="0000FF"/>
      </a:hlink>
      <a:folHlink>
        <a:srgbClr val="800080"/>
      </a:folHlink>
    </a:clrScheme>
    <a:fontScheme name="Zoetermeer K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BA02F1EC95E4FA4FA440ECA28BA33" ma:contentTypeVersion="12" ma:contentTypeDescription="Een nieuw document maken." ma:contentTypeScope="" ma:versionID="7e14e09ca06ebe08f24eebd7453fac88">
  <xsd:schema xmlns:xsd="http://www.w3.org/2001/XMLSchema" xmlns:xs="http://www.w3.org/2001/XMLSchema" xmlns:p="http://schemas.microsoft.com/office/2006/metadata/properties" xmlns:ns2="5acf2cea-864e-4cb0-8ed0-67de3dbfb0f2" xmlns:ns3="328a0239-097d-4c76-8a30-d6629f122ec9" targetNamespace="http://schemas.microsoft.com/office/2006/metadata/properties" ma:root="true" ma:fieldsID="bac7610be2c5affc0e94997d5011a0fa" ns2:_="" ns3:_="">
    <xsd:import namespace="5acf2cea-864e-4cb0-8ed0-67de3dbfb0f2"/>
    <xsd:import namespace="328a0239-097d-4c76-8a30-d6629f122e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f2cea-864e-4cb0-8ed0-67de3dbfb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a0239-097d-4c76-8a30-d6629f122e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5E6D17-5502-4BEF-995F-D1BB09E2BB40}"/>
</file>

<file path=customXml/itemProps2.xml><?xml version="1.0" encoding="utf-8"?>
<ds:datastoreItem xmlns:ds="http://schemas.openxmlformats.org/officeDocument/2006/customXml" ds:itemID="{2F3491E7-088A-42EA-A6B2-AB6407FB465B}"/>
</file>

<file path=customXml/itemProps3.xml><?xml version="1.0" encoding="utf-8"?>
<ds:datastoreItem xmlns:ds="http://schemas.openxmlformats.org/officeDocument/2006/customXml" ds:itemID="{443CE353-9DE8-4B5E-9ABE-0A655148F4A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Words>1050</Words>
  <Application>Microsoft Office PowerPoint</Application>
  <PresentationFormat>Diavoorstelling (4:3)</PresentationFormat>
  <Paragraphs>105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zoetermeer</vt:lpstr>
      <vt:lpstr>Even voorstellen….</vt:lpstr>
      <vt:lpstr>   </vt:lpstr>
      <vt:lpstr>Inhoud presentatie</vt:lpstr>
      <vt:lpstr>Definitie Procescoördinatie</vt:lpstr>
      <vt:lpstr>Reden voor aanmelding</vt:lpstr>
      <vt:lpstr>        </vt:lpstr>
      <vt:lpstr>Wie kan aanmelden?</vt:lpstr>
      <vt:lpstr>Wat is Procescoördinatie &amp; Werkwijze</vt:lpstr>
      <vt:lpstr> Samenwerking met JGH &amp; VVT </vt:lpstr>
      <vt:lpstr>Wat doen we niet…..</vt:lpstr>
      <vt:lpstr> Wie zijn jullie/onze partners </vt:lpstr>
      <vt:lpstr>  Opbrengsten:  </vt:lpstr>
      <vt:lpstr>Vragen en Tips?!</vt:lpstr>
      <vt:lpstr>Aanmelden Casuïstiek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Logtenberg - ten Hoor M.J.</dc:creator>
  <cp:lastModifiedBy>Logtenberg - ten Hoor M.J. (Marjon)</cp:lastModifiedBy>
  <cp:revision>68</cp:revision>
  <cp:lastPrinted>2018-05-28T08:15:37Z</cp:lastPrinted>
  <dcterms:created xsi:type="dcterms:W3CDTF">2018-05-23T07:07:20Z</dcterms:created>
  <dcterms:modified xsi:type="dcterms:W3CDTF">2022-01-12T13:57:37Z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0x01010051CBA02F1EC95E4FA4FA440ECA28BA33</vt:lpwstr>
  </property>
</Properties>
</file>